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8229600" cx="14630400"/>
  <p:notesSz cx="8229600" cy="14630400"/>
  <p:embeddedFontLst>
    <p:embeddedFont>
      <p:font typeface="Inter"/>
      <p:regular r:id="rId15"/>
      <p:bold r:id="rId16"/>
      <p:italic r:id="rId17"/>
      <p:boldItalic r:id="rId18"/>
    </p:embeddedFont>
    <p:embeddedFont>
      <p:font typeface="Petrona"/>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etrona-bold.fntdata"/><Relationship Id="rId11" Type="http://schemas.openxmlformats.org/officeDocument/2006/relationships/slide" Target="slides/slide7.xml"/><Relationship Id="rId22" Type="http://schemas.openxmlformats.org/officeDocument/2006/relationships/font" Target="fonts/Petrona-boldItalic.fntdata"/><Relationship Id="rId10" Type="http://schemas.openxmlformats.org/officeDocument/2006/relationships/slide" Target="slides/slide6.xml"/><Relationship Id="rId21" Type="http://schemas.openxmlformats.org/officeDocument/2006/relationships/font" Target="fonts/Petrona-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Inter-regular.fntdata"/><Relationship Id="rId14" Type="http://schemas.openxmlformats.org/officeDocument/2006/relationships/slide" Target="slides/slide10.xml"/><Relationship Id="rId17" Type="http://schemas.openxmlformats.org/officeDocument/2006/relationships/font" Target="fonts/Inter-italic.fntdata"/><Relationship Id="rId16" Type="http://schemas.openxmlformats.org/officeDocument/2006/relationships/font" Target="fonts/Inter-bold.fntdata"/><Relationship Id="rId5" Type="http://schemas.openxmlformats.org/officeDocument/2006/relationships/slide" Target="slides/slide1.xml"/><Relationship Id="rId19" Type="http://schemas.openxmlformats.org/officeDocument/2006/relationships/font" Target="fonts/Petrona-regular.fntdata"/><Relationship Id="rId6" Type="http://schemas.openxmlformats.org/officeDocument/2006/relationships/slide" Target="slides/slide2.xml"/><Relationship Id="rId18" Type="http://schemas.openxmlformats.org/officeDocument/2006/relationships/font" Target="fonts/Inter-boldItalic.fntdata"/><Relationship Id="rId7" Type="http://schemas.openxmlformats.org/officeDocument/2006/relationships/slide" Target="slides/slide3.xml"/><Relationship Id="rId8" Type="http://schemas.openxmlformats.org/officeDocument/2006/relationships/slide" Target="slides/slide4.xml"/></Relationships>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jpg>
</file>

<file path=ppt/media/image31.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0" name="Google Shape;270;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 name="Google Shape;6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 name="Google Shape;62;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8" name="Google Shape;78;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 name="Google Shape;79;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 name="Google Shape;98;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 name="Google Shape;99;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3" name="Google Shape;18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4" name="Google Shape;184;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9" name="Google Shape;239;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pic>
        <p:nvPicPr>
          <p:cNvPr descr="preencoded.png" id="11" name="Google Shape;11;p2"/>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2" name="Google Shape;12;p2"/>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46" name="Shape 46"/>
        <p:cNvGrpSpPr/>
        <p:nvPr/>
      </p:nvGrpSpPr>
      <p:grpSpPr>
        <a:xfrm>
          <a:off x="0" y="0"/>
          <a:ext cx="0" cy="0"/>
          <a:chOff x="0" y="0"/>
          <a:chExt cx="0" cy="0"/>
        </a:xfrm>
      </p:grpSpPr>
      <p:pic>
        <p:nvPicPr>
          <p:cNvPr descr="preencoded.png" id="47" name="Google Shape;47;p11"/>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8" name="Google Shape;48;p11"/>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9" name="Google Shape;49;p11">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0"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pic>
        <p:nvPicPr>
          <p:cNvPr descr="preencoded.png" id="15" name="Google Shape;15;p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6" name="Google Shape;16;p3"/>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pic>
        <p:nvPicPr>
          <p:cNvPr descr="preencoded.png" id="19" name="Google Shape;19;p4"/>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0" name="Google Shape;20;p4"/>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pic>
        <p:nvPicPr>
          <p:cNvPr descr="preencoded.png" id="23" name="Google Shape;23;p5"/>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4" name="Google Shape;24;p5"/>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pic>
        <p:nvPicPr>
          <p:cNvPr descr="preencoded.png" id="27" name="Google Shape;27;p6"/>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8" name="Google Shape;28;p6"/>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pic>
        <p:nvPicPr>
          <p:cNvPr descr="preencoded.png" id="31" name="Google Shape;31;p7"/>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2" name="Google Shape;32;p7"/>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pic>
        <p:nvPicPr>
          <p:cNvPr descr="preencoded.png" id="35" name="Google Shape;35;p8"/>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6" name="Google Shape;36;p8"/>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pic>
        <p:nvPicPr>
          <p:cNvPr descr="preencoded.png" id="39" name="Google Shape;39;p9"/>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0" name="Google Shape;40;p9"/>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42" name="Shape 42"/>
        <p:cNvGrpSpPr/>
        <p:nvPr/>
      </p:nvGrpSpPr>
      <p:grpSpPr>
        <a:xfrm>
          <a:off x="0" y="0"/>
          <a:ext cx="0" cy="0"/>
          <a:chOff x="0" y="0"/>
          <a:chExt cx="0" cy="0"/>
        </a:xfrm>
      </p:grpSpPr>
      <p:pic>
        <p:nvPicPr>
          <p:cNvPr descr="preencoded.png" id="43" name="Google Shape;43;p10"/>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4" name="Google Shape;44;p10"/>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10">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22.jp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12.png"/><Relationship Id="rId5" Type="http://schemas.openxmlformats.org/officeDocument/2006/relationships/image" Target="../media/image19.png"/><Relationship Id="rId6"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15.png"/><Relationship Id="rId5" Type="http://schemas.openxmlformats.org/officeDocument/2006/relationships/image" Target="../media/image18.png"/><Relationship Id="rId6"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1.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descr="preencoded.png" id="56" name="Google Shape;56;p13"/>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57" name="Google Shape;57;p13"/>
          <p:cNvSpPr/>
          <p:nvPr/>
        </p:nvSpPr>
        <p:spPr>
          <a:xfrm>
            <a:off x="6280190" y="1832491"/>
            <a:ext cx="7556421" cy="2977039"/>
          </a:xfrm>
          <a:prstGeom prst="rect">
            <a:avLst/>
          </a:prstGeom>
          <a:noFill/>
          <a:ln>
            <a:noFill/>
          </a:ln>
        </p:spPr>
        <p:txBody>
          <a:bodyPr anchorCtr="0" anchor="t" bIns="0" lIns="0" spcFirstLastPara="1" rIns="0" wrap="square" tIns="0">
            <a:noAutofit/>
          </a:bodyPr>
          <a:lstStyle/>
          <a:p>
            <a:pPr indent="0" lvl="0" marL="0" marR="0" rtl="0" algn="l">
              <a:lnSpc>
                <a:spcPct val="125806"/>
              </a:lnSpc>
              <a:spcBef>
                <a:spcPts val="0"/>
              </a:spcBef>
              <a:spcAft>
                <a:spcPts val="0"/>
              </a:spcAft>
              <a:buClr>
                <a:srgbClr val="000000"/>
              </a:buClr>
              <a:buSzPts val="4650"/>
              <a:buFont typeface="Petrona"/>
              <a:buNone/>
            </a:pPr>
            <a:r>
              <a:rPr b="1" i="0" lang="en-US" sz="4650" u="none" cap="none" strike="noStrike">
                <a:solidFill>
                  <a:srgbClr val="000000"/>
                </a:solidFill>
                <a:latin typeface="Petrona"/>
                <a:ea typeface="Petrona"/>
                <a:cs typeface="Petrona"/>
                <a:sym typeface="Petrona"/>
              </a:rPr>
              <a:t>Understanding Alzheimer's Disease: From Biology to Computational Breakthroughs</a:t>
            </a:r>
            <a:endParaRPr b="0" i="0" sz="4650" u="none" cap="none" strike="noStrike"/>
          </a:p>
        </p:txBody>
      </p:sp>
      <p:pic>
        <p:nvPicPr>
          <p:cNvPr id="58" name="Google Shape;58;p13" title="Screenshot 2025-10-25 at 9.04.40 AM.png"/>
          <p:cNvPicPr preferRelativeResize="0"/>
          <p:nvPr/>
        </p:nvPicPr>
        <p:blipFill>
          <a:blip r:embed="rId4">
            <a:alphaModFix/>
          </a:blip>
          <a:stretch>
            <a:fillRect/>
          </a:stretch>
        </p:blipFill>
        <p:spPr>
          <a:xfrm>
            <a:off x="12880025" y="7810575"/>
            <a:ext cx="1629225" cy="3048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2"/>
          <p:cNvSpPr/>
          <p:nvPr/>
        </p:nvSpPr>
        <p:spPr>
          <a:xfrm>
            <a:off x="594360" y="477441"/>
            <a:ext cx="13441680" cy="1114425"/>
          </a:xfrm>
          <a:prstGeom prst="rect">
            <a:avLst/>
          </a:prstGeom>
          <a:noFill/>
          <a:ln>
            <a:noFill/>
          </a:ln>
        </p:spPr>
        <p:txBody>
          <a:bodyPr anchorCtr="0" anchor="t" bIns="0" lIns="0" spcFirstLastPara="1" rIns="0" wrap="square" tIns="0">
            <a:noAutofit/>
          </a:bodyPr>
          <a:lstStyle/>
          <a:p>
            <a:pPr indent="0" lvl="0" marL="0" marR="0" rtl="0" algn="l">
              <a:lnSpc>
                <a:spcPct val="124285"/>
              </a:lnSpc>
              <a:spcBef>
                <a:spcPts val="0"/>
              </a:spcBef>
              <a:spcAft>
                <a:spcPts val="0"/>
              </a:spcAft>
              <a:buClr>
                <a:srgbClr val="000000"/>
              </a:buClr>
              <a:buSzPts val="3500"/>
              <a:buFont typeface="Petrona"/>
              <a:buNone/>
            </a:pPr>
            <a:r>
              <a:rPr b="1" i="0" lang="en-US" sz="3500" u="none" cap="none" strike="noStrike">
                <a:solidFill>
                  <a:srgbClr val="000000"/>
                </a:solidFill>
                <a:latin typeface="Petrona"/>
                <a:ea typeface="Petrona"/>
                <a:cs typeface="Petrona"/>
                <a:sym typeface="Petrona"/>
              </a:rPr>
              <a:t>Future Directions: Digital Biomarkers, Precision Medicine, and Collaborative Research Initiatives</a:t>
            </a:r>
            <a:endParaRPr b="0" i="0" sz="3500" u="none" cap="none" strike="noStrike"/>
          </a:p>
        </p:txBody>
      </p:sp>
      <p:sp>
        <p:nvSpPr>
          <p:cNvPr id="274" name="Google Shape;274;p22"/>
          <p:cNvSpPr/>
          <p:nvPr/>
        </p:nvSpPr>
        <p:spPr>
          <a:xfrm>
            <a:off x="1462438" y="2371221"/>
            <a:ext cx="2229000" cy="278700"/>
          </a:xfrm>
          <a:prstGeom prst="rect">
            <a:avLst/>
          </a:prstGeom>
          <a:noFill/>
          <a:ln>
            <a:noFill/>
          </a:ln>
        </p:spPr>
        <p:txBody>
          <a:bodyPr anchorCtr="0" anchor="t" bIns="0" lIns="0" spcFirstLastPara="1" rIns="0" wrap="square" tIns="0">
            <a:noAutofit/>
          </a:bodyPr>
          <a:lstStyle/>
          <a:p>
            <a:pPr indent="0" lvl="0" marL="0" marR="0" rtl="0" algn="r">
              <a:lnSpc>
                <a:spcPct val="122857"/>
              </a:lnSpc>
              <a:spcBef>
                <a:spcPts val="0"/>
              </a:spcBef>
              <a:spcAft>
                <a:spcPts val="0"/>
              </a:spcAft>
              <a:buClr>
                <a:srgbClr val="272525"/>
              </a:buClr>
              <a:buSzPts val="1750"/>
              <a:buFont typeface="Petrona"/>
              <a:buNone/>
            </a:pPr>
            <a:r>
              <a:rPr b="1" i="0" lang="en-US" sz="1750" u="none" cap="none" strike="noStrike">
                <a:solidFill>
                  <a:srgbClr val="272525"/>
                </a:solidFill>
                <a:latin typeface="Petrona"/>
                <a:ea typeface="Petrona"/>
                <a:cs typeface="Petrona"/>
                <a:sym typeface="Petrona"/>
              </a:rPr>
              <a:t>Digital Biomarkers</a:t>
            </a:r>
            <a:endParaRPr b="0" i="0" sz="1750" u="none" cap="none" strike="noStrike"/>
          </a:p>
        </p:txBody>
      </p:sp>
      <p:sp>
        <p:nvSpPr>
          <p:cNvPr id="275" name="Google Shape;275;p22"/>
          <p:cNvSpPr/>
          <p:nvPr/>
        </p:nvSpPr>
        <p:spPr>
          <a:xfrm>
            <a:off x="594360" y="2767251"/>
            <a:ext cx="4368522"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Wearables &amp; smartphone apps</a:t>
            </a:r>
            <a:endParaRPr b="0" i="0" sz="1300" u="none" cap="none" strike="noStrike"/>
          </a:p>
        </p:txBody>
      </p:sp>
      <p:sp>
        <p:nvSpPr>
          <p:cNvPr id="276" name="Google Shape;276;p22"/>
          <p:cNvSpPr/>
          <p:nvPr/>
        </p:nvSpPr>
        <p:spPr>
          <a:xfrm>
            <a:off x="594360" y="3098244"/>
            <a:ext cx="4368522"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Monitor cognition, sleep, activity</a:t>
            </a:r>
            <a:endParaRPr b="0" i="0" sz="1300" u="none" cap="none" strike="noStrike"/>
          </a:p>
        </p:txBody>
      </p:sp>
      <p:sp>
        <p:nvSpPr>
          <p:cNvPr id="277" name="Google Shape;277;p22"/>
          <p:cNvSpPr/>
          <p:nvPr/>
        </p:nvSpPr>
        <p:spPr>
          <a:xfrm>
            <a:off x="594360" y="3429238"/>
            <a:ext cx="4368522"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Detect disease progression</a:t>
            </a:r>
            <a:endParaRPr b="0" i="0" sz="1300" u="none" cap="none" strike="noStrike"/>
          </a:p>
        </p:txBody>
      </p:sp>
      <p:sp>
        <p:nvSpPr>
          <p:cNvPr id="278" name="Google Shape;278;p22"/>
          <p:cNvSpPr/>
          <p:nvPr/>
        </p:nvSpPr>
        <p:spPr>
          <a:xfrm>
            <a:off x="9667399" y="1973580"/>
            <a:ext cx="2228969" cy="278606"/>
          </a:xfrm>
          <a:prstGeom prst="rect">
            <a:avLst/>
          </a:prstGeom>
          <a:noFill/>
          <a:ln>
            <a:noFill/>
          </a:ln>
        </p:spPr>
        <p:txBody>
          <a:bodyPr anchorCtr="0" anchor="t" bIns="0" lIns="0" spcFirstLastPara="1" rIns="0" wrap="square" tIns="0">
            <a:noAutofit/>
          </a:bodyPr>
          <a:lstStyle/>
          <a:p>
            <a:pPr indent="0" lvl="0" marL="0" marR="0" rtl="0" algn="l">
              <a:lnSpc>
                <a:spcPct val="122857"/>
              </a:lnSpc>
              <a:spcBef>
                <a:spcPts val="0"/>
              </a:spcBef>
              <a:spcAft>
                <a:spcPts val="0"/>
              </a:spcAft>
              <a:buClr>
                <a:srgbClr val="272525"/>
              </a:buClr>
              <a:buSzPts val="1750"/>
              <a:buFont typeface="Petrona"/>
              <a:buNone/>
            </a:pPr>
            <a:r>
              <a:rPr b="1" i="0" lang="en-US" sz="1750" u="none" cap="none" strike="noStrike">
                <a:solidFill>
                  <a:srgbClr val="272525"/>
                </a:solidFill>
                <a:latin typeface="Petrona"/>
                <a:ea typeface="Petrona"/>
                <a:cs typeface="Petrona"/>
                <a:sym typeface="Petrona"/>
              </a:rPr>
              <a:t>Precision Medicine</a:t>
            </a:r>
            <a:endParaRPr b="0" i="0" sz="1750" u="none" cap="none" strike="noStrike"/>
          </a:p>
        </p:txBody>
      </p:sp>
      <p:sp>
        <p:nvSpPr>
          <p:cNvPr id="279" name="Google Shape;279;p22"/>
          <p:cNvSpPr/>
          <p:nvPr/>
        </p:nvSpPr>
        <p:spPr>
          <a:xfrm>
            <a:off x="9667399" y="2353985"/>
            <a:ext cx="4368641"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Genetic &amp; biomarker profiles</a:t>
            </a:r>
            <a:endParaRPr b="0" i="0" sz="1300" u="none" cap="none" strike="noStrike"/>
          </a:p>
        </p:txBody>
      </p:sp>
      <p:sp>
        <p:nvSpPr>
          <p:cNvPr id="280" name="Google Shape;280;p22"/>
          <p:cNvSpPr/>
          <p:nvPr/>
        </p:nvSpPr>
        <p:spPr>
          <a:xfrm>
            <a:off x="9667399" y="2684978"/>
            <a:ext cx="4368641"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Personalised treatment selection</a:t>
            </a:r>
            <a:endParaRPr b="0" i="0" sz="1300" u="none" cap="none" strike="noStrike"/>
          </a:p>
        </p:txBody>
      </p:sp>
      <p:sp>
        <p:nvSpPr>
          <p:cNvPr id="281" name="Google Shape;281;p22"/>
          <p:cNvSpPr/>
          <p:nvPr/>
        </p:nvSpPr>
        <p:spPr>
          <a:xfrm>
            <a:off x="9667399" y="3015972"/>
            <a:ext cx="4368641"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Match patients to therapies</a:t>
            </a:r>
            <a:endParaRPr b="0" i="0" sz="1300" u="none" cap="none" strike="noStrike"/>
          </a:p>
        </p:txBody>
      </p:sp>
      <p:sp>
        <p:nvSpPr>
          <p:cNvPr id="282" name="Google Shape;282;p22"/>
          <p:cNvSpPr/>
          <p:nvPr/>
        </p:nvSpPr>
        <p:spPr>
          <a:xfrm>
            <a:off x="10006965" y="3626644"/>
            <a:ext cx="2382679" cy="278606"/>
          </a:xfrm>
          <a:prstGeom prst="rect">
            <a:avLst/>
          </a:prstGeom>
          <a:noFill/>
          <a:ln>
            <a:noFill/>
          </a:ln>
        </p:spPr>
        <p:txBody>
          <a:bodyPr anchorCtr="0" anchor="t" bIns="0" lIns="0" spcFirstLastPara="1" rIns="0" wrap="square" tIns="0">
            <a:noAutofit/>
          </a:bodyPr>
          <a:lstStyle/>
          <a:p>
            <a:pPr indent="0" lvl="0" marL="0" marR="0" rtl="0" algn="l">
              <a:lnSpc>
                <a:spcPct val="122857"/>
              </a:lnSpc>
              <a:spcBef>
                <a:spcPts val="0"/>
              </a:spcBef>
              <a:spcAft>
                <a:spcPts val="0"/>
              </a:spcAft>
              <a:buClr>
                <a:srgbClr val="272525"/>
              </a:buClr>
              <a:buSzPts val="1750"/>
              <a:buFont typeface="Petrona"/>
              <a:buNone/>
            </a:pPr>
            <a:r>
              <a:rPr b="1" i="0" lang="en-US" sz="1750" u="none" cap="none" strike="noStrike">
                <a:solidFill>
                  <a:srgbClr val="272525"/>
                </a:solidFill>
                <a:latin typeface="Petrona"/>
                <a:ea typeface="Petrona"/>
                <a:cs typeface="Petrona"/>
                <a:sym typeface="Petrona"/>
              </a:rPr>
              <a:t>Data Sharing Consortia</a:t>
            </a:r>
            <a:endParaRPr b="0" i="0" sz="1750" u="none" cap="none" strike="noStrike"/>
          </a:p>
        </p:txBody>
      </p:sp>
      <p:sp>
        <p:nvSpPr>
          <p:cNvPr id="283" name="Google Shape;283;p22"/>
          <p:cNvSpPr/>
          <p:nvPr/>
        </p:nvSpPr>
        <p:spPr>
          <a:xfrm>
            <a:off x="10006965" y="4007048"/>
            <a:ext cx="4029075"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Global data pooling</a:t>
            </a:r>
            <a:endParaRPr b="0" i="0" sz="1300" u="none" cap="none" strike="noStrike"/>
          </a:p>
        </p:txBody>
      </p:sp>
      <p:sp>
        <p:nvSpPr>
          <p:cNvPr id="284" name="Google Shape;284;p22"/>
          <p:cNvSpPr/>
          <p:nvPr/>
        </p:nvSpPr>
        <p:spPr>
          <a:xfrm>
            <a:off x="10006965" y="4338042"/>
            <a:ext cx="4029075"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Clinical, imaging, omics data</a:t>
            </a:r>
            <a:endParaRPr b="0" i="0" sz="1300" u="none" cap="none" strike="noStrike"/>
          </a:p>
        </p:txBody>
      </p:sp>
      <p:sp>
        <p:nvSpPr>
          <p:cNvPr id="285" name="Google Shape;285;p22"/>
          <p:cNvSpPr/>
          <p:nvPr/>
        </p:nvSpPr>
        <p:spPr>
          <a:xfrm>
            <a:off x="10006965" y="4669036"/>
            <a:ext cx="4029075"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Accelerate discovery</a:t>
            </a:r>
            <a:endParaRPr b="0" i="0" sz="1300" u="none" cap="none" strike="noStrike"/>
          </a:p>
        </p:txBody>
      </p:sp>
      <p:sp>
        <p:nvSpPr>
          <p:cNvPr id="286" name="Google Shape;286;p22"/>
          <p:cNvSpPr/>
          <p:nvPr/>
        </p:nvSpPr>
        <p:spPr>
          <a:xfrm>
            <a:off x="9667399" y="5279708"/>
            <a:ext cx="2374463" cy="278606"/>
          </a:xfrm>
          <a:prstGeom prst="rect">
            <a:avLst/>
          </a:prstGeom>
          <a:noFill/>
          <a:ln>
            <a:noFill/>
          </a:ln>
        </p:spPr>
        <p:txBody>
          <a:bodyPr anchorCtr="0" anchor="t" bIns="0" lIns="0" spcFirstLastPara="1" rIns="0" wrap="square" tIns="0">
            <a:noAutofit/>
          </a:bodyPr>
          <a:lstStyle/>
          <a:p>
            <a:pPr indent="0" lvl="0" marL="0" marR="0" rtl="0" algn="l">
              <a:lnSpc>
                <a:spcPct val="122857"/>
              </a:lnSpc>
              <a:spcBef>
                <a:spcPts val="0"/>
              </a:spcBef>
              <a:spcAft>
                <a:spcPts val="0"/>
              </a:spcAft>
              <a:buClr>
                <a:srgbClr val="272525"/>
              </a:buClr>
              <a:buSzPts val="1750"/>
              <a:buFont typeface="Petrona"/>
              <a:buNone/>
            </a:pPr>
            <a:r>
              <a:rPr b="1" i="0" lang="en-US" sz="1750" u="none" cap="none" strike="noStrike">
                <a:solidFill>
                  <a:srgbClr val="272525"/>
                </a:solidFill>
                <a:latin typeface="Petrona"/>
                <a:ea typeface="Petrona"/>
                <a:cs typeface="Petrona"/>
                <a:sym typeface="Petrona"/>
              </a:rPr>
              <a:t>Multi-Modal Therapies</a:t>
            </a:r>
            <a:endParaRPr b="0" i="0" sz="1750" u="none" cap="none" strike="noStrike"/>
          </a:p>
        </p:txBody>
      </p:sp>
      <p:sp>
        <p:nvSpPr>
          <p:cNvPr id="287" name="Google Shape;287;p22"/>
          <p:cNvSpPr/>
          <p:nvPr/>
        </p:nvSpPr>
        <p:spPr>
          <a:xfrm>
            <a:off x="9667399" y="5660112"/>
            <a:ext cx="4368641"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Combination approaches</a:t>
            </a:r>
            <a:endParaRPr b="0" i="0" sz="1300" u="none" cap="none" strike="noStrike"/>
          </a:p>
        </p:txBody>
      </p:sp>
      <p:sp>
        <p:nvSpPr>
          <p:cNvPr id="288" name="Google Shape;288;p22"/>
          <p:cNvSpPr/>
          <p:nvPr/>
        </p:nvSpPr>
        <p:spPr>
          <a:xfrm>
            <a:off x="9667399" y="5991106"/>
            <a:ext cx="4368641"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Target multiple pathways</a:t>
            </a:r>
            <a:endParaRPr b="0" i="0" sz="1300" u="none" cap="none" strike="noStrike"/>
          </a:p>
        </p:txBody>
      </p:sp>
      <p:sp>
        <p:nvSpPr>
          <p:cNvPr id="289" name="Google Shape;289;p22"/>
          <p:cNvSpPr/>
          <p:nvPr/>
        </p:nvSpPr>
        <p:spPr>
          <a:xfrm>
            <a:off x="9667399" y="6322100"/>
            <a:ext cx="4368641"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Models predict synergy &amp; dosing</a:t>
            </a:r>
            <a:endParaRPr b="0" i="0" sz="1300" u="none" cap="none" strike="noStrike"/>
          </a:p>
        </p:txBody>
      </p:sp>
      <p:sp>
        <p:nvSpPr>
          <p:cNvPr id="290" name="Google Shape;290;p22"/>
          <p:cNvSpPr/>
          <p:nvPr/>
        </p:nvSpPr>
        <p:spPr>
          <a:xfrm>
            <a:off x="768863" y="4908730"/>
            <a:ext cx="2229000" cy="278700"/>
          </a:xfrm>
          <a:prstGeom prst="rect">
            <a:avLst/>
          </a:prstGeom>
          <a:noFill/>
          <a:ln>
            <a:noFill/>
          </a:ln>
        </p:spPr>
        <p:txBody>
          <a:bodyPr anchorCtr="0" anchor="t" bIns="0" lIns="0" spcFirstLastPara="1" rIns="0" wrap="square" tIns="0">
            <a:noAutofit/>
          </a:bodyPr>
          <a:lstStyle/>
          <a:p>
            <a:pPr indent="0" lvl="0" marL="0" marR="0" rtl="0" algn="r">
              <a:lnSpc>
                <a:spcPct val="122857"/>
              </a:lnSpc>
              <a:spcBef>
                <a:spcPts val="0"/>
              </a:spcBef>
              <a:spcAft>
                <a:spcPts val="0"/>
              </a:spcAft>
              <a:buClr>
                <a:srgbClr val="272525"/>
              </a:buClr>
              <a:buSzPts val="1750"/>
              <a:buFont typeface="Petrona"/>
              <a:buNone/>
            </a:pPr>
            <a:r>
              <a:rPr b="1" i="0" lang="en-US" sz="1750" u="none" cap="none" strike="noStrike">
                <a:solidFill>
                  <a:srgbClr val="272525"/>
                </a:solidFill>
                <a:latin typeface="Petrona"/>
                <a:ea typeface="Petrona"/>
                <a:cs typeface="Petrona"/>
                <a:sym typeface="Petrona"/>
              </a:rPr>
              <a:t>Prevention Strategies</a:t>
            </a:r>
            <a:endParaRPr b="0" i="0" sz="1750" u="none" cap="none" strike="noStrike"/>
          </a:p>
        </p:txBody>
      </p:sp>
      <p:sp>
        <p:nvSpPr>
          <p:cNvPr id="291" name="Google Shape;291;p22"/>
          <p:cNvSpPr/>
          <p:nvPr/>
        </p:nvSpPr>
        <p:spPr>
          <a:xfrm>
            <a:off x="594360" y="5246846"/>
            <a:ext cx="4368522"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Intervene before symptoms</a:t>
            </a:r>
            <a:endParaRPr b="0" i="0" sz="1300" u="none" cap="none" strike="noStrike"/>
          </a:p>
        </p:txBody>
      </p:sp>
      <p:sp>
        <p:nvSpPr>
          <p:cNvPr id="292" name="Google Shape;292;p22"/>
          <p:cNvSpPr/>
          <p:nvPr/>
        </p:nvSpPr>
        <p:spPr>
          <a:xfrm>
            <a:off x="594360" y="5577840"/>
            <a:ext cx="4368522"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Lifestyle &amp; preventive treatments</a:t>
            </a:r>
            <a:endParaRPr b="0" i="0" sz="1300" u="none" cap="none" strike="noStrike"/>
          </a:p>
        </p:txBody>
      </p:sp>
      <p:sp>
        <p:nvSpPr>
          <p:cNvPr id="293" name="Google Shape;293;p22"/>
          <p:cNvSpPr/>
          <p:nvPr/>
        </p:nvSpPr>
        <p:spPr>
          <a:xfrm>
            <a:off x="594360" y="5908834"/>
            <a:ext cx="4368522" cy="271582"/>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AI screening for at-risk individuals</a:t>
            </a:r>
            <a:endParaRPr b="0" i="0" sz="1300" u="none" cap="none" strike="noStrike"/>
          </a:p>
        </p:txBody>
      </p:sp>
      <p:sp>
        <p:nvSpPr>
          <p:cNvPr id="294" name="Google Shape;294;p22"/>
          <p:cNvSpPr/>
          <p:nvPr/>
        </p:nvSpPr>
        <p:spPr>
          <a:xfrm>
            <a:off x="849035" y="7017901"/>
            <a:ext cx="13187005" cy="543163"/>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272525"/>
              </a:buClr>
              <a:buSzPts val="1300"/>
              <a:buFont typeface="Inter"/>
              <a:buNone/>
            </a:pPr>
            <a:r>
              <a:rPr b="0" i="0" lang="en-US" sz="1300" u="none" cap="none" strike="noStrike">
                <a:solidFill>
                  <a:srgbClr val="272525"/>
                </a:solidFill>
                <a:latin typeface="Inter"/>
                <a:ea typeface="Inter"/>
                <a:cs typeface="Inter"/>
                <a:sym typeface="Inter"/>
              </a:rPr>
              <a:t>"The convergence of computational biology, artificial intelligence, and collaborative big data science represents our greatest hope for conquering Alzheimer's disease. We stand at the threshold of transformative breakthroughs that will fundamentally change how we prevent, diagnose, and treat this devastating condition."</a:t>
            </a:r>
            <a:endParaRPr b="0" i="0" sz="1300" u="none" cap="none" strike="noStrike"/>
          </a:p>
        </p:txBody>
      </p:sp>
      <p:sp>
        <p:nvSpPr>
          <p:cNvPr id="295" name="Google Shape;295;p22"/>
          <p:cNvSpPr/>
          <p:nvPr/>
        </p:nvSpPr>
        <p:spPr>
          <a:xfrm>
            <a:off x="594360" y="6826925"/>
            <a:ext cx="22860" cy="925116"/>
          </a:xfrm>
          <a:prstGeom prst="rect">
            <a:avLst/>
          </a:prstGeom>
          <a:solidFill>
            <a:srgbClr val="007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7 Alzheimer's research updates you ..." id="296" name="Google Shape;296;p22"/>
          <p:cNvPicPr preferRelativeResize="0"/>
          <p:nvPr/>
        </p:nvPicPr>
        <p:blipFill>
          <a:blip r:embed="rId3">
            <a:alphaModFix/>
          </a:blip>
          <a:stretch>
            <a:fillRect/>
          </a:stretch>
        </p:blipFill>
        <p:spPr>
          <a:xfrm>
            <a:off x="4252863" y="2737161"/>
            <a:ext cx="4900537" cy="2753475"/>
          </a:xfrm>
          <a:prstGeom prst="rect">
            <a:avLst/>
          </a:prstGeom>
          <a:noFill/>
          <a:ln>
            <a:noFill/>
          </a:ln>
        </p:spPr>
      </p:pic>
      <p:pic>
        <p:nvPicPr>
          <p:cNvPr id="297" name="Google Shape;297;p22" title="Screenshot 2025-10-25 at 9.04.40 AM.png"/>
          <p:cNvPicPr preferRelativeResize="0"/>
          <p:nvPr/>
        </p:nvPicPr>
        <p:blipFill>
          <a:blip r:embed="rId4">
            <a:alphaModFix/>
          </a:blip>
          <a:stretch>
            <a:fillRect/>
          </a:stretch>
        </p:blipFill>
        <p:spPr>
          <a:xfrm>
            <a:off x="12880025" y="7810575"/>
            <a:ext cx="1629225" cy="304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descr="preencoded.png" id="64" name="Google Shape;64;p14"/>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65" name="Google Shape;65;p14"/>
          <p:cNvSpPr/>
          <p:nvPr/>
        </p:nvSpPr>
        <p:spPr>
          <a:xfrm>
            <a:off x="575548" y="647105"/>
            <a:ext cx="7992904" cy="1079183"/>
          </a:xfrm>
          <a:prstGeom prst="rect">
            <a:avLst/>
          </a:prstGeom>
          <a:noFill/>
          <a:ln>
            <a:noFill/>
          </a:ln>
        </p:spPr>
        <p:txBody>
          <a:bodyPr anchorCtr="0" anchor="t" bIns="0" lIns="0" spcFirstLastPara="1" rIns="0" wrap="square" tIns="0">
            <a:noAutofit/>
          </a:bodyPr>
          <a:lstStyle/>
          <a:p>
            <a:pPr indent="0" lvl="0" marL="0" marR="0" rtl="0" algn="l">
              <a:lnSpc>
                <a:spcPct val="125373"/>
              </a:lnSpc>
              <a:spcBef>
                <a:spcPts val="0"/>
              </a:spcBef>
              <a:spcAft>
                <a:spcPts val="0"/>
              </a:spcAft>
              <a:buClr>
                <a:srgbClr val="000000"/>
              </a:buClr>
              <a:buSzPts val="3350"/>
              <a:buFont typeface="Petrona"/>
              <a:buNone/>
            </a:pPr>
            <a:r>
              <a:rPr b="1" i="0" lang="en-US" sz="3350" u="none" cap="none" strike="noStrike">
                <a:solidFill>
                  <a:srgbClr val="000000"/>
                </a:solidFill>
                <a:latin typeface="Petrona"/>
                <a:ea typeface="Petrona"/>
                <a:cs typeface="Petrona"/>
                <a:sym typeface="Petrona"/>
              </a:rPr>
              <a:t>What is Alzheimer's Disease: Prevalence, Symptoms, and Societal Impact</a:t>
            </a:r>
            <a:endParaRPr b="0" i="0" sz="3350" u="none" cap="none" strike="noStrike"/>
          </a:p>
        </p:txBody>
      </p:sp>
      <p:sp>
        <p:nvSpPr>
          <p:cNvPr id="66" name="Google Shape;66;p14"/>
          <p:cNvSpPr/>
          <p:nvPr/>
        </p:nvSpPr>
        <p:spPr>
          <a:xfrm>
            <a:off x="575550" y="2310087"/>
            <a:ext cx="4215600" cy="5550000"/>
          </a:xfrm>
          <a:prstGeom prst="rect">
            <a:avLst/>
          </a:prstGeom>
          <a:noFill/>
          <a:ln>
            <a:noFill/>
          </a:ln>
        </p:spPr>
        <p:txBody>
          <a:bodyPr anchorCtr="0" anchor="t" bIns="0" lIns="0" spcFirstLastPara="1" rIns="0" wrap="square" tIns="0">
            <a:noAutofit/>
          </a:bodyPr>
          <a:lstStyle/>
          <a:p>
            <a:pPr indent="-336550" lvl="0" marL="457200" rtl="0" algn="l">
              <a:lnSpc>
                <a:spcPct val="200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Progressive neurodegenerative disorder.</a:t>
            </a:r>
            <a:endParaRPr sz="1700">
              <a:latin typeface="Times New Roman"/>
              <a:ea typeface="Times New Roman"/>
              <a:cs typeface="Times New Roman"/>
              <a:sym typeface="Times New Roman"/>
            </a:endParaRPr>
          </a:p>
          <a:p>
            <a:pPr indent="-336550" lvl="0" marL="457200" rtl="0" algn="l">
              <a:lnSpc>
                <a:spcPct val="200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Destroys memory and cognitive function.</a:t>
            </a:r>
            <a:endParaRPr sz="1700">
              <a:latin typeface="Times New Roman"/>
              <a:ea typeface="Times New Roman"/>
              <a:cs typeface="Times New Roman"/>
              <a:sym typeface="Times New Roman"/>
            </a:endParaRPr>
          </a:p>
          <a:p>
            <a:pPr indent="-336550" lvl="0" marL="457200" rtl="0" algn="l">
              <a:lnSpc>
                <a:spcPct val="200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Most common form of dementia (60-80% of cases).</a:t>
            </a:r>
            <a:endParaRPr sz="1700">
              <a:latin typeface="Times New Roman"/>
              <a:ea typeface="Times New Roman"/>
              <a:cs typeface="Times New Roman"/>
              <a:sym typeface="Times New Roman"/>
            </a:endParaRPr>
          </a:p>
          <a:p>
            <a:pPr indent="-336550" lvl="0" marL="457200" rtl="0" algn="l">
              <a:lnSpc>
                <a:spcPct val="200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Early symptoms: difficulty remembering, misplacing items, problem-solving challenges.</a:t>
            </a:r>
            <a:endParaRPr sz="1700">
              <a:latin typeface="Times New Roman"/>
              <a:ea typeface="Times New Roman"/>
              <a:cs typeface="Times New Roman"/>
              <a:sym typeface="Times New Roman"/>
            </a:endParaRPr>
          </a:p>
          <a:p>
            <a:pPr indent="-336550" lvl="0" marL="457200" rtl="0" algn="l">
              <a:lnSpc>
                <a:spcPct val="200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Begins with mild memory loss and confusion.</a:t>
            </a:r>
            <a:endParaRPr sz="1700">
              <a:latin typeface="Times New Roman"/>
              <a:ea typeface="Times New Roman"/>
              <a:cs typeface="Times New Roman"/>
              <a:sym typeface="Times New Roman"/>
            </a:endParaRPr>
          </a:p>
          <a:p>
            <a:pPr indent="-336550" lvl="0" marL="457200" rtl="0" algn="l">
              <a:lnSpc>
                <a:spcPct val="200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Progresses to severe cognitive impairment.</a:t>
            </a:r>
            <a:endParaRPr sz="17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t/>
            </a:r>
            <a:endParaRPr sz="1700">
              <a:latin typeface="Times New Roman"/>
              <a:ea typeface="Times New Roman"/>
              <a:cs typeface="Times New Roman"/>
              <a:sym typeface="Times New Roman"/>
            </a:endParaRPr>
          </a:p>
        </p:txBody>
      </p:sp>
      <p:sp>
        <p:nvSpPr>
          <p:cNvPr id="67" name="Google Shape;67;p14"/>
          <p:cNvSpPr/>
          <p:nvPr/>
        </p:nvSpPr>
        <p:spPr>
          <a:xfrm>
            <a:off x="5199936" y="2239923"/>
            <a:ext cx="3376017" cy="542568"/>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4250"/>
              <a:buFont typeface="Petrona"/>
              <a:buNone/>
            </a:pPr>
            <a:r>
              <a:rPr b="1" i="0" lang="en-US" sz="4250" u="none" cap="none" strike="noStrike">
                <a:solidFill>
                  <a:srgbClr val="272525"/>
                </a:solidFill>
                <a:latin typeface="Petrona"/>
                <a:ea typeface="Petrona"/>
                <a:cs typeface="Petrona"/>
                <a:sym typeface="Petrona"/>
              </a:rPr>
              <a:t>55M</a:t>
            </a:r>
            <a:endParaRPr b="0" i="0" sz="4250" u="none" cap="none" strike="noStrike"/>
          </a:p>
        </p:txBody>
      </p:sp>
      <p:sp>
        <p:nvSpPr>
          <p:cNvPr id="68" name="Google Shape;68;p14"/>
          <p:cNvSpPr/>
          <p:nvPr/>
        </p:nvSpPr>
        <p:spPr>
          <a:xfrm>
            <a:off x="5684520" y="2987873"/>
            <a:ext cx="2406848" cy="269796"/>
          </a:xfrm>
          <a:prstGeom prst="rect">
            <a:avLst/>
          </a:prstGeom>
          <a:noFill/>
          <a:ln>
            <a:noFill/>
          </a:ln>
        </p:spPr>
        <p:txBody>
          <a:bodyPr anchorCtr="0" anchor="t" bIns="0" lIns="0" spcFirstLastPara="1" rIns="0" wrap="square" tIns="0">
            <a:noAutofit/>
          </a:bodyPr>
          <a:lstStyle/>
          <a:p>
            <a:pPr indent="0" lvl="0" marL="0" marR="0" rtl="0" algn="ctr">
              <a:lnSpc>
                <a:spcPct val="127272"/>
              </a:lnSpc>
              <a:spcBef>
                <a:spcPts val="0"/>
              </a:spcBef>
              <a:spcAft>
                <a:spcPts val="0"/>
              </a:spcAft>
              <a:buClr>
                <a:srgbClr val="272525"/>
              </a:buClr>
              <a:buSzPts val="1650"/>
              <a:buFont typeface="Petrona"/>
              <a:buNone/>
            </a:pPr>
            <a:r>
              <a:rPr b="1" i="0" lang="en-US" sz="1650" u="none" cap="none" strike="noStrike">
                <a:solidFill>
                  <a:srgbClr val="272525"/>
                </a:solidFill>
                <a:latin typeface="Petrona"/>
                <a:ea typeface="Petrona"/>
                <a:cs typeface="Petrona"/>
                <a:sym typeface="Petrona"/>
              </a:rPr>
              <a:t>People Affected Globally</a:t>
            </a:r>
            <a:endParaRPr b="0" i="0" sz="1650" u="none" cap="none" strike="noStrike"/>
          </a:p>
        </p:txBody>
      </p:sp>
      <p:sp>
        <p:nvSpPr>
          <p:cNvPr id="69" name="Google Shape;69;p14"/>
          <p:cNvSpPr/>
          <p:nvPr/>
        </p:nvSpPr>
        <p:spPr>
          <a:xfrm>
            <a:off x="5199936" y="3422094"/>
            <a:ext cx="3376017" cy="263009"/>
          </a:xfrm>
          <a:prstGeom prst="rect">
            <a:avLst/>
          </a:prstGeom>
          <a:noFill/>
          <a:ln>
            <a:noFill/>
          </a:ln>
        </p:spPr>
        <p:txBody>
          <a:bodyPr anchorCtr="0" anchor="t" bIns="0" lIns="0" spcFirstLastPara="1" rIns="0" wrap="square" tIns="0">
            <a:noAutofit/>
          </a:bodyPr>
          <a:lstStyle/>
          <a:p>
            <a:pPr indent="0" lvl="0" marL="0" marR="0" rtl="0" algn="ctr">
              <a:lnSpc>
                <a:spcPct val="164000"/>
              </a:lnSpc>
              <a:spcBef>
                <a:spcPts val="0"/>
              </a:spcBef>
              <a:spcAft>
                <a:spcPts val="0"/>
              </a:spcAft>
              <a:buClr>
                <a:srgbClr val="272525"/>
              </a:buClr>
              <a:buSzPts val="1250"/>
              <a:buFont typeface="Inter"/>
              <a:buNone/>
            </a:pPr>
            <a:r>
              <a:rPr b="0" i="0" lang="en-US" sz="1250" u="none" cap="none" strike="noStrike">
                <a:solidFill>
                  <a:srgbClr val="272525"/>
                </a:solidFill>
                <a:latin typeface="Inter"/>
                <a:ea typeface="Inter"/>
                <a:cs typeface="Inter"/>
                <a:sym typeface="Inter"/>
              </a:rPr>
              <a:t>Current worldwide prevalence</a:t>
            </a:r>
            <a:endParaRPr b="0" i="0" sz="1250" u="none" cap="none" strike="noStrike"/>
          </a:p>
        </p:txBody>
      </p:sp>
      <p:sp>
        <p:nvSpPr>
          <p:cNvPr id="70" name="Google Shape;70;p14"/>
          <p:cNvSpPr/>
          <p:nvPr/>
        </p:nvSpPr>
        <p:spPr>
          <a:xfrm>
            <a:off x="5199936" y="4096107"/>
            <a:ext cx="3376017" cy="542568"/>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4250"/>
              <a:buFont typeface="Petrona"/>
              <a:buNone/>
            </a:pPr>
            <a:r>
              <a:rPr b="1" i="0" lang="en-US" sz="4250" u="none" cap="none" strike="noStrike">
                <a:solidFill>
                  <a:srgbClr val="272525"/>
                </a:solidFill>
                <a:latin typeface="Petrona"/>
                <a:ea typeface="Petrona"/>
                <a:cs typeface="Petrona"/>
                <a:sym typeface="Petrona"/>
              </a:rPr>
              <a:t>$1T</a:t>
            </a:r>
            <a:endParaRPr b="0" i="0" sz="4250" u="none" cap="none" strike="noStrike"/>
          </a:p>
        </p:txBody>
      </p:sp>
      <p:sp>
        <p:nvSpPr>
          <p:cNvPr id="71" name="Google Shape;71;p14"/>
          <p:cNvSpPr/>
          <p:nvPr/>
        </p:nvSpPr>
        <p:spPr>
          <a:xfrm>
            <a:off x="5662136" y="4844058"/>
            <a:ext cx="2451497" cy="269796"/>
          </a:xfrm>
          <a:prstGeom prst="rect">
            <a:avLst/>
          </a:prstGeom>
          <a:noFill/>
          <a:ln>
            <a:noFill/>
          </a:ln>
        </p:spPr>
        <p:txBody>
          <a:bodyPr anchorCtr="0" anchor="t" bIns="0" lIns="0" spcFirstLastPara="1" rIns="0" wrap="square" tIns="0">
            <a:noAutofit/>
          </a:bodyPr>
          <a:lstStyle/>
          <a:p>
            <a:pPr indent="0" lvl="0" marL="0" marR="0" rtl="0" algn="ctr">
              <a:lnSpc>
                <a:spcPct val="127272"/>
              </a:lnSpc>
              <a:spcBef>
                <a:spcPts val="0"/>
              </a:spcBef>
              <a:spcAft>
                <a:spcPts val="0"/>
              </a:spcAft>
              <a:buClr>
                <a:srgbClr val="272525"/>
              </a:buClr>
              <a:buSzPts val="1650"/>
              <a:buFont typeface="Petrona"/>
              <a:buNone/>
            </a:pPr>
            <a:r>
              <a:rPr b="1" i="0" lang="en-US" sz="1650" u="none" cap="none" strike="noStrike">
                <a:solidFill>
                  <a:srgbClr val="272525"/>
                </a:solidFill>
                <a:latin typeface="Petrona"/>
                <a:ea typeface="Petrona"/>
                <a:cs typeface="Petrona"/>
                <a:sym typeface="Petrona"/>
              </a:rPr>
              <a:t>Annual Healthcare Costs</a:t>
            </a:r>
            <a:endParaRPr b="0" i="0" sz="1650" u="none" cap="none" strike="noStrike"/>
          </a:p>
        </p:txBody>
      </p:sp>
      <p:sp>
        <p:nvSpPr>
          <p:cNvPr id="72" name="Google Shape;72;p14"/>
          <p:cNvSpPr/>
          <p:nvPr/>
        </p:nvSpPr>
        <p:spPr>
          <a:xfrm>
            <a:off x="5199936" y="5278279"/>
            <a:ext cx="3376017" cy="263009"/>
          </a:xfrm>
          <a:prstGeom prst="rect">
            <a:avLst/>
          </a:prstGeom>
          <a:noFill/>
          <a:ln>
            <a:noFill/>
          </a:ln>
        </p:spPr>
        <p:txBody>
          <a:bodyPr anchorCtr="0" anchor="t" bIns="0" lIns="0" spcFirstLastPara="1" rIns="0" wrap="square" tIns="0">
            <a:noAutofit/>
          </a:bodyPr>
          <a:lstStyle/>
          <a:p>
            <a:pPr indent="0" lvl="0" marL="0" marR="0" rtl="0" algn="ctr">
              <a:lnSpc>
                <a:spcPct val="164000"/>
              </a:lnSpc>
              <a:spcBef>
                <a:spcPts val="0"/>
              </a:spcBef>
              <a:spcAft>
                <a:spcPts val="0"/>
              </a:spcAft>
              <a:buClr>
                <a:srgbClr val="272525"/>
              </a:buClr>
              <a:buSzPts val="1250"/>
              <a:buFont typeface="Inter"/>
              <a:buNone/>
            </a:pPr>
            <a:r>
              <a:rPr b="0" i="0" lang="en-US" sz="1250" u="none" cap="none" strike="noStrike">
                <a:solidFill>
                  <a:srgbClr val="272525"/>
                </a:solidFill>
                <a:latin typeface="Inter"/>
                <a:ea typeface="Inter"/>
                <a:cs typeface="Inter"/>
                <a:sym typeface="Inter"/>
              </a:rPr>
              <a:t>Economic burden by 2030</a:t>
            </a:r>
            <a:endParaRPr b="0" i="0" sz="1250" u="none" cap="none" strike="noStrike"/>
          </a:p>
        </p:txBody>
      </p:sp>
      <p:sp>
        <p:nvSpPr>
          <p:cNvPr id="73" name="Google Shape;73;p14"/>
          <p:cNvSpPr/>
          <p:nvPr/>
        </p:nvSpPr>
        <p:spPr>
          <a:xfrm>
            <a:off x="5199936" y="5952292"/>
            <a:ext cx="3376017" cy="542568"/>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4250"/>
              <a:buFont typeface="Petrona"/>
              <a:buNone/>
            </a:pPr>
            <a:r>
              <a:rPr b="1" i="0" lang="en-US" sz="4250" u="none" cap="none" strike="noStrike">
                <a:solidFill>
                  <a:srgbClr val="272525"/>
                </a:solidFill>
                <a:latin typeface="Petrona"/>
                <a:ea typeface="Petrona"/>
                <a:cs typeface="Petrona"/>
                <a:sym typeface="Petrona"/>
              </a:rPr>
              <a:t>139M</a:t>
            </a:r>
            <a:endParaRPr b="0" i="0" sz="4250" u="none" cap="none" strike="noStrike"/>
          </a:p>
        </p:txBody>
      </p:sp>
      <p:sp>
        <p:nvSpPr>
          <p:cNvPr id="74" name="Google Shape;74;p14"/>
          <p:cNvSpPr/>
          <p:nvPr/>
        </p:nvSpPr>
        <p:spPr>
          <a:xfrm>
            <a:off x="5678091" y="6700242"/>
            <a:ext cx="2419588" cy="269796"/>
          </a:xfrm>
          <a:prstGeom prst="rect">
            <a:avLst/>
          </a:prstGeom>
          <a:noFill/>
          <a:ln>
            <a:noFill/>
          </a:ln>
        </p:spPr>
        <p:txBody>
          <a:bodyPr anchorCtr="0" anchor="t" bIns="0" lIns="0" spcFirstLastPara="1" rIns="0" wrap="square" tIns="0">
            <a:noAutofit/>
          </a:bodyPr>
          <a:lstStyle/>
          <a:p>
            <a:pPr indent="0" lvl="0" marL="0" marR="0" rtl="0" algn="ctr">
              <a:lnSpc>
                <a:spcPct val="127272"/>
              </a:lnSpc>
              <a:spcBef>
                <a:spcPts val="0"/>
              </a:spcBef>
              <a:spcAft>
                <a:spcPts val="0"/>
              </a:spcAft>
              <a:buClr>
                <a:srgbClr val="272525"/>
              </a:buClr>
              <a:buSzPts val="1650"/>
              <a:buFont typeface="Petrona"/>
              <a:buNone/>
            </a:pPr>
            <a:r>
              <a:rPr b="1" i="0" lang="en-US" sz="1650" u="none" cap="none" strike="noStrike">
                <a:solidFill>
                  <a:srgbClr val="272525"/>
                </a:solidFill>
                <a:latin typeface="Petrona"/>
                <a:ea typeface="Petrona"/>
                <a:cs typeface="Petrona"/>
                <a:sym typeface="Petrona"/>
              </a:rPr>
              <a:t>Projected Cases by 2050</a:t>
            </a:r>
            <a:endParaRPr b="0" i="0" sz="1650" u="none" cap="none" strike="noStrike"/>
          </a:p>
        </p:txBody>
      </p:sp>
      <p:sp>
        <p:nvSpPr>
          <p:cNvPr id="75" name="Google Shape;75;p14"/>
          <p:cNvSpPr/>
          <p:nvPr/>
        </p:nvSpPr>
        <p:spPr>
          <a:xfrm>
            <a:off x="5199936" y="7134463"/>
            <a:ext cx="3376017" cy="263009"/>
          </a:xfrm>
          <a:prstGeom prst="rect">
            <a:avLst/>
          </a:prstGeom>
          <a:noFill/>
          <a:ln>
            <a:noFill/>
          </a:ln>
        </p:spPr>
        <p:txBody>
          <a:bodyPr anchorCtr="0" anchor="t" bIns="0" lIns="0" spcFirstLastPara="1" rIns="0" wrap="square" tIns="0">
            <a:noAutofit/>
          </a:bodyPr>
          <a:lstStyle/>
          <a:p>
            <a:pPr indent="0" lvl="0" marL="0" marR="0" rtl="0" algn="ctr">
              <a:lnSpc>
                <a:spcPct val="164000"/>
              </a:lnSpc>
              <a:spcBef>
                <a:spcPts val="0"/>
              </a:spcBef>
              <a:spcAft>
                <a:spcPts val="0"/>
              </a:spcAft>
              <a:buClr>
                <a:srgbClr val="272525"/>
              </a:buClr>
              <a:buSzPts val="1250"/>
              <a:buFont typeface="Inter"/>
              <a:buNone/>
            </a:pPr>
            <a:r>
              <a:rPr b="0" i="0" lang="en-US" sz="1250" u="none" cap="none" strike="noStrike">
                <a:solidFill>
                  <a:srgbClr val="272525"/>
                </a:solidFill>
                <a:latin typeface="Inter"/>
                <a:ea typeface="Inter"/>
                <a:cs typeface="Inter"/>
                <a:sym typeface="Inter"/>
              </a:rPr>
              <a:t>Without effective interventions</a:t>
            </a:r>
            <a:endParaRPr b="0" i="0" sz="1250" u="none" cap="none" strike="noStrike"/>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descr="preencoded.png" id="81" name="Google Shape;81;p15"/>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82" name="Google Shape;82;p15"/>
          <p:cNvSpPr/>
          <p:nvPr/>
        </p:nvSpPr>
        <p:spPr>
          <a:xfrm>
            <a:off x="648295" y="585311"/>
            <a:ext cx="7847409" cy="1823442"/>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3800"/>
              <a:buFont typeface="Petrona"/>
              <a:buNone/>
            </a:pPr>
            <a:r>
              <a:rPr b="1" i="0" lang="en-US" sz="3800" u="none" cap="none" strike="noStrike">
                <a:solidFill>
                  <a:srgbClr val="000000"/>
                </a:solidFill>
                <a:latin typeface="Petrona"/>
                <a:ea typeface="Petrona"/>
                <a:cs typeface="Petrona"/>
                <a:sym typeface="Petrona"/>
              </a:rPr>
              <a:t>The Molecular Basis: Amyloid Plaques, Tau Tangles, and Neurodegeneration</a:t>
            </a:r>
            <a:endParaRPr b="0" i="0" sz="3800" u="none" cap="none" strike="noStrike"/>
          </a:p>
        </p:txBody>
      </p:sp>
      <p:sp>
        <p:nvSpPr>
          <p:cNvPr id="83" name="Google Shape;83;p15"/>
          <p:cNvSpPr/>
          <p:nvPr/>
        </p:nvSpPr>
        <p:spPr>
          <a:xfrm>
            <a:off x="648295" y="2686526"/>
            <a:ext cx="7847409" cy="592693"/>
          </a:xfrm>
          <a:prstGeom prst="rect">
            <a:avLst/>
          </a:prstGeom>
          <a:noFill/>
          <a:ln>
            <a:noFill/>
          </a:ln>
        </p:spPr>
        <p:txBody>
          <a:bodyPr anchorCtr="0" anchor="t" bIns="0" lIns="0" spcFirstLastPara="1" rIns="0" wrap="square" tIns="0">
            <a:noAutofit/>
          </a:bodyPr>
          <a:lstStyle/>
          <a:p>
            <a:pPr indent="0" lvl="0" marL="0" marR="0" rtl="0" algn="l">
              <a:lnSpc>
                <a:spcPct val="158620"/>
              </a:lnSpc>
              <a:spcBef>
                <a:spcPts val="0"/>
              </a:spcBef>
              <a:spcAft>
                <a:spcPts val="0"/>
              </a:spcAft>
              <a:buClr>
                <a:srgbClr val="272525"/>
              </a:buClr>
              <a:buSzPts val="1450"/>
              <a:buFont typeface="Inter"/>
              <a:buNone/>
            </a:pPr>
            <a:r>
              <a:rPr b="0" i="0" lang="en-US" sz="1450" u="none" cap="none" strike="noStrike">
                <a:solidFill>
                  <a:srgbClr val="272525"/>
                </a:solidFill>
                <a:latin typeface="Inter"/>
                <a:ea typeface="Inter"/>
                <a:cs typeface="Inter"/>
                <a:sym typeface="Inter"/>
              </a:rPr>
              <a:t>Alzheimer's is characterized by key protein abnormalities that disrupt brain function and cause widespread neuronal death.</a:t>
            </a:r>
            <a:endParaRPr b="0" i="0" sz="1450" u="none" cap="none" strike="noStrike"/>
          </a:p>
        </p:txBody>
      </p:sp>
      <p:sp>
        <p:nvSpPr>
          <p:cNvPr id="84" name="Google Shape;84;p15"/>
          <p:cNvSpPr/>
          <p:nvPr/>
        </p:nvSpPr>
        <p:spPr>
          <a:xfrm>
            <a:off x="648295" y="3487579"/>
            <a:ext cx="3831074" cy="2133957"/>
          </a:xfrm>
          <a:prstGeom prst="roundRect">
            <a:avLst>
              <a:gd fmla="val 3646"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a:off x="841058" y="3680341"/>
            <a:ext cx="555665" cy="555665"/>
          </a:xfrm>
          <a:prstGeom prst="roundRect">
            <a:avLst>
              <a:gd fmla="val 16454313" name="adj"/>
            </a:avLst>
          </a:prstGeom>
          <a:solidFill>
            <a:srgbClr val="007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5"/>
          <p:cNvSpPr/>
          <p:nvPr/>
        </p:nvSpPr>
        <p:spPr>
          <a:xfrm>
            <a:off x="841058" y="4421148"/>
            <a:ext cx="2431256" cy="303848"/>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272525"/>
              </a:buClr>
              <a:buSzPts val="1900"/>
              <a:buFont typeface="Petrona"/>
              <a:buNone/>
            </a:pPr>
            <a:r>
              <a:rPr b="1" i="0" lang="en-US" sz="1900" u="none" cap="none" strike="noStrike">
                <a:solidFill>
                  <a:srgbClr val="272525"/>
                </a:solidFill>
                <a:latin typeface="Petrona"/>
                <a:ea typeface="Petrona"/>
                <a:cs typeface="Petrona"/>
                <a:sym typeface="Petrona"/>
              </a:rPr>
              <a:t>Amyloid-β Plaques</a:t>
            </a:r>
            <a:endParaRPr b="0" i="0" sz="1900" u="none" cap="none" strike="noStrike"/>
          </a:p>
        </p:txBody>
      </p:sp>
      <p:sp>
        <p:nvSpPr>
          <p:cNvPr id="87" name="Google Shape;87;p15"/>
          <p:cNvSpPr/>
          <p:nvPr/>
        </p:nvSpPr>
        <p:spPr>
          <a:xfrm>
            <a:off x="841058" y="4836081"/>
            <a:ext cx="3445550" cy="592693"/>
          </a:xfrm>
          <a:prstGeom prst="rect">
            <a:avLst/>
          </a:prstGeom>
          <a:noFill/>
          <a:ln>
            <a:noFill/>
          </a:ln>
        </p:spPr>
        <p:txBody>
          <a:bodyPr anchorCtr="0" anchor="t" bIns="0" lIns="0" spcFirstLastPara="1" rIns="0" wrap="square" tIns="0">
            <a:noAutofit/>
          </a:bodyPr>
          <a:lstStyle/>
          <a:p>
            <a:pPr indent="0" lvl="0" marL="0" marR="0" rtl="0" algn="l">
              <a:lnSpc>
                <a:spcPct val="158620"/>
              </a:lnSpc>
              <a:spcBef>
                <a:spcPts val="0"/>
              </a:spcBef>
              <a:spcAft>
                <a:spcPts val="0"/>
              </a:spcAft>
              <a:buClr>
                <a:srgbClr val="272525"/>
              </a:buClr>
              <a:buSzPts val="1450"/>
              <a:buFont typeface="Inter"/>
              <a:buNone/>
            </a:pPr>
            <a:r>
              <a:rPr b="0" i="0" lang="en-US" sz="1450" u="none" cap="none" strike="noStrike">
                <a:solidFill>
                  <a:srgbClr val="272525"/>
                </a:solidFill>
                <a:latin typeface="Inter"/>
                <a:ea typeface="Inter"/>
                <a:cs typeface="Inter"/>
                <a:sym typeface="Inter"/>
              </a:rPr>
              <a:t>Protein fragments accumulate between neurons, disrupting communication.</a:t>
            </a:r>
            <a:endParaRPr b="0" i="0" sz="1450" u="none" cap="none" strike="noStrike"/>
          </a:p>
        </p:txBody>
      </p:sp>
      <p:sp>
        <p:nvSpPr>
          <p:cNvPr id="88" name="Google Shape;88;p15"/>
          <p:cNvSpPr/>
          <p:nvPr/>
        </p:nvSpPr>
        <p:spPr>
          <a:xfrm>
            <a:off x="4664512" y="3487579"/>
            <a:ext cx="3831193" cy="2133957"/>
          </a:xfrm>
          <a:prstGeom prst="roundRect">
            <a:avLst>
              <a:gd fmla="val 3646"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a:off x="4857274" y="3680341"/>
            <a:ext cx="555665" cy="555665"/>
          </a:xfrm>
          <a:prstGeom prst="roundRect">
            <a:avLst>
              <a:gd fmla="val 16454313" name="adj"/>
            </a:avLst>
          </a:prstGeom>
          <a:solidFill>
            <a:srgbClr val="007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p:nvPr/>
        </p:nvSpPr>
        <p:spPr>
          <a:xfrm>
            <a:off x="4857274" y="4421148"/>
            <a:ext cx="2431256" cy="303848"/>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272525"/>
              </a:buClr>
              <a:buSzPts val="1900"/>
              <a:buFont typeface="Petrona"/>
              <a:buNone/>
            </a:pPr>
            <a:r>
              <a:rPr b="1" i="0" lang="en-US" sz="1900" u="none" cap="none" strike="noStrike">
                <a:solidFill>
                  <a:srgbClr val="272525"/>
                </a:solidFill>
                <a:latin typeface="Petrona"/>
                <a:ea typeface="Petrona"/>
                <a:cs typeface="Petrona"/>
                <a:sym typeface="Petrona"/>
              </a:rPr>
              <a:t>Tau Tangles</a:t>
            </a:r>
            <a:endParaRPr b="0" i="0" sz="1900" u="none" cap="none" strike="noStrike"/>
          </a:p>
        </p:txBody>
      </p:sp>
      <p:sp>
        <p:nvSpPr>
          <p:cNvPr id="91" name="Google Shape;91;p15"/>
          <p:cNvSpPr/>
          <p:nvPr/>
        </p:nvSpPr>
        <p:spPr>
          <a:xfrm>
            <a:off x="4857274" y="4836081"/>
            <a:ext cx="3445669" cy="592693"/>
          </a:xfrm>
          <a:prstGeom prst="rect">
            <a:avLst/>
          </a:prstGeom>
          <a:noFill/>
          <a:ln>
            <a:noFill/>
          </a:ln>
        </p:spPr>
        <p:txBody>
          <a:bodyPr anchorCtr="0" anchor="t" bIns="0" lIns="0" spcFirstLastPara="1" rIns="0" wrap="square" tIns="0">
            <a:noAutofit/>
          </a:bodyPr>
          <a:lstStyle/>
          <a:p>
            <a:pPr indent="0" lvl="0" marL="0" marR="0" rtl="0" algn="l">
              <a:lnSpc>
                <a:spcPct val="158620"/>
              </a:lnSpc>
              <a:spcBef>
                <a:spcPts val="0"/>
              </a:spcBef>
              <a:spcAft>
                <a:spcPts val="0"/>
              </a:spcAft>
              <a:buClr>
                <a:srgbClr val="272525"/>
              </a:buClr>
              <a:buSzPts val="1450"/>
              <a:buFont typeface="Inter"/>
              <a:buNone/>
            </a:pPr>
            <a:r>
              <a:rPr b="0" i="0" lang="en-US" sz="1450" u="none" cap="none" strike="noStrike">
                <a:solidFill>
                  <a:srgbClr val="272525"/>
                </a:solidFill>
                <a:latin typeface="Inter"/>
                <a:ea typeface="Inter"/>
                <a:cs typeface="Inter"/>
                <a:sym typeface="Inter"/>
              </a:rPr>
              <a:t>Tau proteins form twisted fibers inside neurons, blocking essential transport.</a:t>
            </a:r>
            <a:endParaRPr b="0" i="0" sz="1450" u="none" cap="none" strike="noStrike"/>
          </a:p>
        </p:txBody>
      </p:sp>
      <p:sp>
        <p:nvSpPr>
          <p:cNvPr id="92" name="Google Shape;92;p15"/>
          <p:cNvSpPr/>
          <p:nvPr/>
        </p:nvSpPr>
        <p:spPr>
          <a:xfrm>
            <a:off x="648295" y="5806678"/>
            <a:ext cx="7847409" cy="1837611"/>
          </a:xfrm>
          <a:prstGeom prst="roundRect">
            <a:avLst>
              <a:gd fmla="val 4234"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5"/>
          <p:cNvSpPr/>
          <p:nvPr/>
        </p:nvSpPr>
        <p:spPr>
          <a:xfrm>
            <a:off x="841058" y="5999440"/>
            <a:ext cx="555665" cy="555665"/>
          </a:xfrm>
          <a:prstGeom prst="roundRect">
            <a:avLst>
              <a:gd fmla="val 16454313" name="adj"/>
            </a:avLst>
          </a:prstGeom>
          <a:solidFill>
            <a:srgbClr val="007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5"/>
          <p:cNvSpPr/>
          <p:nvPr/>
        </p:nvSpPr>
        <p:spPr>
          <a:xfrm>
            <a:off x="841058" y="6740247"/>
            <a:ext cx="2431256" cy="303848"/>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272525"/>
              </a:buClr>
              <a:buSzPts val="1900"/>
              <a:buFont typeface="Petrona"/>
              <a:buNone/>
            </a:pPr>
            <a:r>
              <a:rPr b="1" i="0" lang="en-US" sz="1900" u="none" cap="none" strike="noStrike">
                <a:solidFill>
                  <a:srgbClr val="272525"/>
                </a:solidFill>
                <a:latin typeface="Petrona"/>
                <a:ea typeface="Petrona"/>
                <a:cs typeface="Petrona"/>
                <a:sym typeface="Petrona"/>
              </a:rPr>
              <a:t>Neurodegeneration</a:t>
            </a:r>
            <a:endParaRPr b="0" i="0" sz="1900" u="none" cap="none" strike="noStrike"/>
          </a:p>
        </p:txBody>
      </p:sp>
      <p:sp>
        <p:nvSpPr>
          <p:cNvPr id="95" name="Google Shape;95;p15"/>
          <p:cNvSpPr/>
          <p:nvPr/>
        </p:nvSpPr>
        <p:spPr>
          <a:xfrm>
            <a:off x="841058" y="7155180"/>
            <a:ext cx="7461885" cy="296347"/>
          </a:xfrm>
          <a:prstGeom prst="rect">
            <a:avLst/>
          </a:prstGeom>
          <a:noFill/>
          <a:ln>
            <a:noFill/>
          </a:ln>
        </p:spPr>
        <p:txBody>
          <a:bodyPr anchorCtr="0" anchor="t" bIns="0" lIns="0" spcFirstLastPara="1" rIns="0" wrap="square" tIns="0">
            <a:noAutofit/>
          </a:bodyPr>
          <a:lstStyle/>
          <a:p>
            <a:pPr indent="0" lvl="0" marL="0" marR="0" rtl="0" algn="l">
              <a:lnSpc>
                <a:spcPct val="158620"/>
              </a:lnSpc>
              <a:spcBef>
                <a:spcPts val="0"/>
              </a:spcBef>
              <a:spcAft>
                <a:spcPts val="0"/>
              </a:spcAft>
              <a:buClr>
                <a:srgbClr val="272525"/>
              </a:buClr>
              <a:buSzPts val="1450"/>
              <a:buFont typeface="Inter"/>
              <a:buNone/>
            </a:pPr>
            <a:r>
              <a:rPr b="0" i="0" lang="en-US" sz="1450" u="none" cap="none" strike="noStrike">
                <a:solidFill>
                  <a:srgbClr val="272525"/>
                </a:solidFill>
                <a:latin typeface="Inter"/>
                <a:ea typeface="Inter"/>
                <a:cs typeface="Inter"/>
                <a:sym typeface="Inter"/>
              </a:rPr>
              <a:t>Combined toxic effects cause neuronal death, brain shrinkage, and lost connections.</a:t>
            </a:r>
            <a:endParaRPr b="0" i="0" sz="1450" u="none" cap="none" strike="noStrike"/>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6"/>
          <p:cNvSpPr/>
          <p:nvPr/>
        </p:nvSpPr>
        <p:spPr>
          <a:xfrm>
            <a:off x="583406" y="458629"/>
            <a:ext cx="6743700" cy="547092"/>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000000"/>
              </a:buClr>
              <a:buSzPts val="3400"/>
              <a:buFont typeface="Petrona"/>
              <a:buNone/>
            </a:pPr>
            <a:r>
              <a:rPr b="1" i="0" lang="en-US" sz="3400" u="none" cap="none" strike="noStrike">
                <a:solidFill>
                  <a:srgbClr val="000000"/>
                </a:solidFill>
                <a:latin typeface="Petrona"/>
                <a:ea typeface="Petrona"/>
                <a:cs typeface="Petrona"/>
                <a:sym typeface="Petrona"/>
              </a:rPr>
              <a:t>Genetic Factors and Risk Markers</a:t>
            </a:r>
            <a:endParaRPr b="0" i="0" sz="3400" u="none" cap="none" strike="noStrike"/>
          </a:p>
        </p:txBody>
      </p:sp>
      <p:sp>
        <p:nvSpPr>
          <p:cNvPr id="102" name="Google Shape;102;p16"/>
          <p:cNvSpPr/>
          <p:nvPr/>
        </p:nvSpPr>
        <p:spPr>
          <a:xfrm>
            <a:off x="583406" y="1422440"/>
            <a:ext cx="2625685" cy="328136"/>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000000"/>
              </a:buClr>
              <a:buSzPts val="2050"/>
              <a:buFont typeface="Petrona"/>
              <a:buNone/>
            </a:pPr>
            <a:r>
              <a:rPr b="1" i="0" lang="en-US" sz="2050" u="none" cap="none" strike="noStrike">
                <a:solidFill>
                  <a:srgbClr val="000000"/>
                </a:solidFill>
                <a:latin typeface="Petrona"/>
                <a:ea typeface="Petrona"/>
                <a:cs typeface="Petrona"/>
                <a:sym typeface="Petrona"/>
              </a:rPr>
              <a:t>The APOE4 Gene</a:t>
            </a:r>
            <a:endParaRPr b="0" i="0" sz="2050" u="none" cap="none" strike="noStrike"/>
          </a:p>
        </p:txBody>
      </p:sp>
      <p:sp>
        <p:nvSpPr>
          <p:cNvPr id="103" name="Google Shape;103;p16"/>
          <p:cNvSpPr/>
          <p:nvPr/>
        </p:nvSpPr>
        <p:spPr>
          <a:xfrm>
            <a:off x="583406" y="1917263"/>
            <a:ext cx="6528435" cy="266700"/>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APOE gene variants: ε2, ε3, ε4.</a:t>
            </a:r>
            <a:endParaRPr b="0" i="0" sz="1300" u="none" cap="none" strike="noStrike"/>
          </a:p>
        </p:txBody>
      </p:sp>
      <p:sp>
        <p:nvSpPr>
          <p:cNvPr id="104" name="Google Shape;104;p16"/>
          <p:cNvSpPr/>
          <p:nvPr/>
        </p:nvSpPr>
        <p:spPr>
          <a:xfrm>
            <a:off x="583406" y="2242304"/>
            <a:ext cx="6528435" cy="266700"/>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APOE4 increases Alzheimer's risk:</a:t>
            </a:r>
            <a:endParaRPr b="0" i="0" sz="1300" u="none" cap="none" strike="noStrike"/>
          </a:p>
        </p:txBody>
      </p:sp>
      <p:sp>
        <p:nvSpPr>
          <p:cNvPr id="105" name="Google Shape;105;p16"/>
          <p:cNvSpPr/>
          <p:nvPr/>
        </p:nvSpPr>
        <p:spPr>
          <a:xfrm>
            <a:off x="583406" y="2567345"/>
            <a:ext cx="6528435" cy="266700"/>
          </a:xfrm>
          <a:prstGeom prst="rect">
            <a:avLst/>
          </a:prstGeom>
          <a:noFill/>
          <a:ln>
            <a:noFill/>
          </a:ln>
        </p:spPr>
        <p:txBody>
          <a:bodyPr anchorCtr="0" anchor="t" bIns="0" lIns="0" spcFirstLastPara="1" rIns="0" wrap="square" tIns="0">
            <a:noAutofit/>
          </a:bodyPr>
          <a:lstStyle/>
          <a:p>
            <a:pPr indent="-342900" lvl="1" marL="6858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1 copy: 3x increase.</a:t>
            </a:r>
            <a:endParaRPr b="0" i="0" sz="1300" u="none" cap="none" strike="noStrike"/>
          </a:p>
        </p:txBody>
      </p:sp>
      <p:sp>
        <p:nvSpPr>
          <p:cNvPr id="106" name="Google Shape;106;p16"/>
          <p:cNvSpPr/>
          <p:nvPr/>
        </p:nvSpPr>
        <p:spPr>
          <a:xfrm>
            <a:off x="583406" y="2892385"/>
            <a:ext cx="6528435" cy="266700"/>
          </a:xfrm>
          <a:prstGeom prst="rect">
            <a:avLst/>
          </a:prstGeom>
          <a:noFill/>
          <a:ln>
            <a:noFill/>
          </a:ln>
        </p:spPr>
        <p:txBody>
          <a:bodyPr anchorCtr="0" anchor="t" bIns="0" lIns="0" spcFirstLastPara="1" rIns="0" wrap="square" tIns="0">
            <a:noAutofit/>
          </a:bodyPr>
          <a:lstStyle/>
          <a:p>
            <a:pPr indent="-342900" lvl="1" marL="6858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2 copies: 12x increase.</a:t>
            </a:r>
            <a:endParaRPr b="0" i="0" sz="1300" u="none" cap="none" strike="noStrike"/>
          </a:p>
        </p:txBody>
      </p:sp>
      <p:sp>
        <p:nvSpPr>
          <p:cNvPr id="107" name="Google Shape;107;p16"/>
          <p:cNvSpPr/>
          <p:nvPr/>
        </p:nvSpPr>
        <p:spPr>
          <a:xfrm>
            <a:off x="583406" y="3217426"/>
            <a:ext cx="6528435" cy="266700"/>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Impairs amyloid-β clearance.</a:t>
            </a:r>
            <a:endParaRPr b="0" i="0" sz="1300" u="none" cap="none" strike="noStrike"/>
          </a:p>
        </p:txBody>
      </p:sp>
      <p:sp>
        <p:nvSpPr>
          <p:cNvPr id="108" name="Google Shape;108;p16"/>
          <p:cNvSpPr/>
          <p:nvPr/>
        </p:nvSpPr>
        <p:spPr>
          <a:xfrm>
            <a:off x="583406" y="3542467"/>
            <a:ext cx="6528435" cy="266700"/>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Found in 40-65% of AD patients.</a:t>
            </a:r>
            <a:endParaRPr b="0" i="0" sz="1300" u="none" cap="none" strike="noStrike"/>
          </a:p>
        </p:txBody>
      </p:sp>
      <p:sp>
        <p:nvSpPr>
          <p:cNvPr id="109" name="Google Shape;109;p16"/>
          <p:cNvSpPr/>
          <p:nvPr/>
        </p:nvSpPr>
        <p:spPr>
          <a:xfrm>
            <a:off x="583406" y="3867507"/>
            <a:ext cx="6528435" cy="266700"/>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Strongest late-onset AD risk factor.</a:t>
            </a:r>
            <a:endParaRPr b="0" i="0" sz="1300" u="none" cap="none" strike="noStrike"/>
          </a:p>
        </p:txBody>
      </p:sp>
      <p:sp>
        <p:nvSpPr>
          <p:cNvPr id="110" name="Google Shape;110;p16"/>
          <p:cNvSpPr/>
          <p:nvPr/>
        </p:nvSpPr>
        <p:spPr>
          <a:xfrm>
            <a:off x="7526179" y="1422440"/>
            <a:ext cx="2625685" cy="328136"/>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000000"/>
              </a:buClr>
              <a:buSzPts val="2050"/>
              <a:buFont typeface="Petrona"/>
              <a:buNone/>
            </a:pPr>
            <a:r>
              <a:rPr b="1" i="0" lang="en-US" sz="2050" u="none" cap="none" strike="noStrike">
                <a:solidFill>
                  <a:srgbClr val="000000"/>
                </a:solidFill>
                <a:latin typeface="Petrona"/>
                <a:ea typeface="Petrona"/>
                <a:cs typeface="Petrona"/>
                <a:sym typeface="Petrona"/>
              </a:rPr>
              <a:t>Familial Mutations</a:t>
            </a:r>
            <a:endParaRPr b="0" i="0" sz="2050" u="none" cap="none" strike="noStrike"/>
          </a:p>
        </p:txBody>
      </p:sp>
      <p:sp>
        <p:nvSpPr>
          <p:cNvPr id="111" name="Google Shape;111;p16"/>
          <p:cNvSpPr/>
          <p:nvPr/>
        </p:nvSpPr>
        <p:spPr>
          <a:xfrm>
            <a:off x="7526179" y="1917263"/>
            <a:ext cx="6528435" cy="266700"/>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Rare APP, PSEN1, PSEN2 mutations.</a:t>
            </a:r>
            <a:endParaRPr b="0" i="0" sz="1300" u="none" cap="none" strike="noStrike"/>
          </a:p>
        </p:txBody>
      </p:sp>
      <p:sp>
        <p:nvSpPr>
          <p:cNvPr id="112" name="Google Shape;112;p16"/>
          <p:cNvSpPr/>
          <p:nvPr/>
        </p:nvSpPr>
        <p:spPr>
          <a:xfrm>
            <a:off x="7526179" y="2242304"/>
            <a:ext cx="6528435" cy="266700"/>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Causes early-onset AD.</a:t>
            </a:r>
            <a:endParaRPr b="0" i="0" sz="1300" u="none" cap="none" strike="noStrike"/>
          </a:p>
        </p:txBody>
      </p:sp>
      <p:sp>
        <p:nvSpPr>
          <p:cNvPr id="113" name="Google Shape;113;p16"/>
          <p:cNvSpPr/>
          <p:nvPr/>
        </p:nvSpPr>
        <p:spPr>
          <a:xfrm>
            <a:off x="7526179" y="2567345"/>
            <a:ext cx="6528435" cy="266700"/>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Develops before age 65.</a:t>
            </a:r>
            <a:endParaRPr b="0" i="0" sz="1300" u="none" cap="none" strike="noStrike"/>
          </a:p>
        </p:txBody>
      </p:sp>
      <p:sp>
        <p:nvSpPr>
          <p:cNvPr id="114" name="Google Shape;114;p16"/>
          <p:cNvSpPr/>
          <p:nvPr/>
        </p:nvSpPr>
        <p:spPr>
          <a:xfrm>
            <a:off x="7526179" y="2892385"/>
            <a:ext cx="6528435" cy="266700"/>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Autosomal dominant: guarantees disease.</a:t>
            </a:r>
            <a:endParaRPr b="0" i="0" sz="1300" u="none" cap="none" strike="noStrike"/>
          </a:p>
        </p:txBody>
      </p:sp>
      <p:sp>
        <p:nvSpPr>
          <p:cNvPr id="115" name="Google Shape;115;p16"/>
          <p:cNvSpPr/>
          <p:nvPr/>
        </p:nvSpPr>
        <p:spPr>
          <a:xfrm>
            <a:off x="7526179" y="3217426"/>
            <a:ext cx="6528435" cy="266700"/>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Accounts for &lt;5% of all AD cases.</a:t>
            </a:r>
            <a:endParaRPr b="0" i="0" sz="1300" u="none" cap="none" strike="noStrike"/>
          </a:p>
        </p:txBody>
      </p:sp>
      <p:sp>
        <p:nvSpPr>
          <p:cNvPr id="116" name="Google Shape;116;p16"/>
          <p:cNvSpPr/>
          <p:nvPr/>
        </p:nvSpPr>
        <p:spPr>
          <a:xfrm>
            <a:off x="7526179" y="3542467"/>
            <a:ext cx="6528435" cy="266700"/>
          </a:xfrm>
          <a:prstGeom prst="rect">
            <a:avLst/>
          </a:prstGeom>
          <a:noFill/>
          <a:ln>
            <a:noFill/>
          </a:ln>
        </p:spPr>
        <p:txBody>
          <a:bodyPr anchorCtr="0" anchor="t" bIns="0" lIns="0" spcFirstLastPara="1" rIns="0" wrap="square" tIns="0">
            <a:noAutofit/>
          </a:bodyPr>
          <a:lstStyle/>
          <a:p>
            <a:pPr indent="-342900" lvl="0" marL="342900" marR="0" rtl="0" algn="l">
              <a:lnSpc>
                <a:spcPct val="161538"/>
              </a:lnSpc>
              <a:spcBef>
                <a:spcPts val="0"/>
              </a:spcBef>
              <a:spcAft>
                <a:spcPts val="0"/>
              </a:spcAft>
              <a:buClr>
                <a:srgbClr val="272525"/>
              </a:buClr>
              <a:buSzPts val="1300"/>
              <a:buFont typeface="Inter"/>
              <a:buChar char="•"/>
            </a:pPr>
            <a:r>
              <a:rPr b="0" i="0" lang="en-US" sz="1300" u="none" cap="none" strike="noStrike">
                <a:solidFill>
                  <a:srgbClr val="272525"/>
                </a:solidFill>
                <a:latin typeface="Inter"/>
                <a:ea typeface="Inter"/>
                <a:cs typeface="Inter"/>
                <a:sym typeface="Inter"/>
              </a:rPr>
              <a:t>Provides disease mechanism insights.</a:t>
            </a:r>
            <a:endParaRPr b="0" i="0" sz="1300" u="none" cap="none" strike="noStrike"/>
          </a:p>
        </p:txBody>
      </p:sp>
      <p:sp>
        <p:nvSpPr>
          <p:cNvPr id="117" name="Google Shape;117;p16"/>
          <p:cNvSpPr/>
          <p:nvPr/>
        </p:nvSpPr>
        <p:spPr>
          <a:xfrm>
            <a:off x="1732478" y="5463659"/>
            <a:ext cx="2050494" cy="41671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3250"/>
              <a:buFont typeface="Petrona"/>
              <a:buNone/>
            </a:pPr>
            <a:r>
              <a:rPr b="1" i="0" lang="en-US" sz="3250" u="none" cap="none" strike="noStrike">
                <a:solidFill>
                  <a:srgbClr val="272525"/>
                </a:solidFill>
                <a:latin typeface="Petrona"/>
                <a:ea typeface="Petrona"/>
                <a:cs typeface="Petrona"/>
                <a:sym typeface="Petrona"/>
              </a:rPr>
              <a:t>60-80%</a:t>
            </a:r>
            <a:endParaRPr b="0" i="0" sz="3250" u="none" cap="none" strike="noStrike"/>
          </a:p>
        </p:txBody>
      </p:sp>
      <p:pic>
        <p:nvPicPr>
          <p:cNvPr descr="preencoded.png" id="118" name="Google Shape;118;p16"/>
          <p:cNvPicPr preferRelativeResize="0"/>
          <p:nvPr/>
        </p:nvPicPr>
        <p:blipFill rotWithShape="1">
          <a:blip r:embed="rId3">
            <a:alphaModFix/>
          </a:blip>
          <a:srcRect b="0" l="0" r="0" t="0"/>
          <a:stretch/>
        </p:blipFill>
        <p:spPr>
          <a:xfrm>
            <a:off x="1507450" y="4421743"/>
            <a:ext cx="2500670" cy="2500670"/>
          </a:xfrm>
          <a:prstGeom prst="rect">
            <a:avLst/>
          </a:prstGeom>
          <a:noFill/>
          <a:ln>
            <a:noFill/>
          </a:ln>
        </p:spPr>
      </p:pic>
      <p:sp>
        <p:nvSpPr>
          <p:cNvPr id="119" name="Google Shape;119;p16"/>
          <p:cNvSpPr/>
          <p:nvPr/>
        </p:nvSpPr>
        <p:spPr>
          <a:xfrm>
            <a:off x="1663779" y="7130772"/>
            <a:ext cx="2188131" cy="273487"/>
          </a:xfrm>
          <a:prstGeom prst="rect">
            <a:avLst/>
          </a:prstGeom>
          <a:noFill/>
          <a:ln>
            <a:noFill/>
          </a:ln>
        </p:spPr>
        <p:txBody>
          <a:bodyPr anchorCtr="0" anchor="t" bIns="0" lIns="0" spcFirstLastPara="1" rIns="0" wrap="square" tIns="0">
            <a:noAutofit/>
          </a:bodyPr>
          <a:lstStyle/>
          <a:p>
            <a:pPr indent="0" lvl="0" marL="0" marR="0" rtl="0" algn="ctr">
              <a:lnSpc>
                <a:spcPct val="126470"/>
              </a:lnSpc>
              <a:spcBef>
                <a:spcPts val="0"/>
              </a:spcBef>
              <a:spcAft>
                <a:spcPts val="0"/>
              </a:spcAft>
              <a:buClr>
                <a:srgbClr val="272525"/>
              </a:buClr>
              <a:buSzPts val="1700"/>
              <a:buFont typeface="Petrona"/>
              <a:buNone/>
            </a:pPr>
            <a:r>
              <a:rPr b="1" i="0" lang="en-US" sz="1700" u="none" cap="none" strike="noStrike">
                <a:solidFill>
                  <a:srgbClr val="272525"/>
                </a:solidFill>
                <a:latin typeface="Petrona"/>
                <a:ea typeface="Petrona"/>
                <a:cs typeface="Petrona"/>
                <a:sym typeface="Petrona"/>
              </a:rPr>
              <a:t>Genetic Risk</a:t>
            </a:r>
            <a:endParaRPr b="0" i="0" sz="1700" u="none" cap="none" strike="noStrike"/>
          </a:p>
        </p:txBody>
      </p:sp>
      <p:sp>
        <p:nvSpPr>
          <p:cNvPr id="120" name="Google Shape;120;p16"/>
          <p:cNvSpPr/>
          <p:nvPr/>
        </p:nvSpPr>
        <p:spPr>
          <a:xfrm>
            <a:off x="583406" y="7504271"/>
            <a:ext cx="4348877" cy="266700"/>
          </a:xfrm>
          <a:prstGeom prst="rect">
            <a:avLst/>
          </a:prstGeom>
          <a:noFill/>
          <a:ln>
            <a:noFill/>
          </a:ln>
        </p:spPr>
        <p:txBody>
          <a:bodyPr anchorCtr="0" anchor="t" bIns="0" lIns="0" spcFirstLastPara="1" rIns="0" wrap="square" tIns="0">
            <a:noAutofit/>
          </a:bodyPr>
          <a:lstStyle/>
          <a:p>
            <a:pPr indent="0" lvl="0" marL="0" marR="0" rtl="0" algn="ctr">
              <a:lnSpc>
                <a:spcPct val="161538"/>
              </a:lnSpc>
              <a:spcBef>
                <a:spcPts val="0"/>
              </a:spcBef>
              <a:spcAft>
                <a:spcPts val="0"/>
              </a:spcAft>
              <a:buClr>
                <a:srgbClr val="272525"/>
              </a:buClr>
              <a:buSzPts val="1300"/>
              <a:buFont typeface="Inter"/>
              <a:buNone/>
            </a:pPr>
            <a:r>
              <a:rPr b="0" i="0" lang="en-US" sz="1300" u="none" cap="none" strike="noStrike">
                <a:solidFill>
                  <a:srgbClr val="272525"/>
                </a:solidFill>
                <a:latin typeface="Inter"/>
                <a:ea typeface="Inter"/>
                <a:cs typeface="Inter"/>
                <a:sym typeface="Inter"/>
              </a:rPr>
              <a:t>Contribution to disease</a:t>
            </a:r>
            <a:endParaRPr b="0" i="0" sz="1300" u="none" cap="none" strike="noStrike"/>
          </a:p>
        </p:txBody>
      </p:sp>
      <p:sp>
        <p:nvSpPr>
          <p:cNvPr id="121" name="Google Shape;121;p16"/>
          <p:cNvSpPr/>
          <p:nvPr/>
        </p:nvSpPr>
        <p:spPr>
          <a:xfrm>
            <a:off x="6289834" y="5463659"/>
            <a:ext cx="2050494" cy="41671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3250"/>
              <a:buFont typeface="Petrona"/>
              <a:buNone/>
            </a:pPr>
            <a:r>
              <a:rPr b="1" i="0" lang="en-US" sz="3250" u="none" cap="none" strike="noStrike">
                <a:solidFill>
                  <a:srgbClr val="272525"/>
                </a:solidFill>
                <a:latin typeface="Petrona"/>
                <a:ea typeface="Petrona"/>
                <a:cs typeface="Petrona"/>
                <a:sym typeface="Petrona"/>
              </a:rPr>
              <a:t>25%</a:t>
            </a:r>
            <a:endParaRPr b="0" i="0" sz="3250" u="none" cap="none" strike="noStrike"/>
          </a:p>
        </p:txBody>
      </p:sp>
      <p:pic>
        <p:nvPicPr>
          <p:cNvPr descr="preencoded.png" id="122" name="Google Shape;122;p16"/>
          <p:cNvPicPr preferRelativeResize="0"/>
          <p:nvPr/>
        </p:nvPicPr>
        <p:blipFill rotWithShape="1">
          <a:blip r:embed="rId4">
            <a:alphaModFix/>
          </a:blip>
          <a:srcRect b="0" l="0" r="0" t="0"/>
          <a:stretch/>
        </p:blipFill>
        <p:spPr>
          <a:xfrm>
            <a:off x="6064806" y="4421743"/>
            <a:ext cx="2500670" cy="2500670"/>
          </a:xfrm>
          <a:prstGeom prst="rect">
            <a:avLst/>
          </a:prstGeom>
          <a:noFill/>
          <a:ln>
            <a:noFill/>
          </a:ln>
        </p:spPr>
      </p:pic>
      <p:sp>
        <p:nvSpPr>
          <p:cNvPr id="123" name="Google Shape;123;p16"/>
          <p:cNvSpPr/>
          <p:nvPr/>
        </p:nvSpPr>
        <p:spPr>
          <a:xfrm>
            <a:off x="6221016" y="7130772"/>
            <a:ext cx="2188131" cy="273487"/>
          </a:xfrm>
          <a:prstGeom prst="rect">
            <a:avLst/>
          </a:prstGeom>
          <a:noFill/>
          <a:ln>
            <a:noFill/>
          </a:ln>
        </p:spPr>
        <p:txBody>
          <a:bodyPr anchorCtr="0" anchor="t" bIns="0" lIns="0" spcFirstLastPara="1" rIns="0" wrap="square" tIns="0">
            <a:noAutofit/>
          </a:bodyPr>
          <a:lstStyle/>
          <a:p>
            <a:pPr indent="0" lvl="0" marL="0" marR="0" rtl="0" algn="ctr">
              <a:lnSpc>
                <a:spcPct val="126470"/>
              </a:lnSpc>
              <a:spcBef>
                <a:spcPts val="0"/>
              </a:spcBef>
              <a:spcAft>
                <a:spcPts val="0"/>
              </a:spcAft>
              <a:buClr>
                <a:srgbClr val="272525"/>
              </a:buClr>
              <a:buSzPts val="1700"/>
              <a:buFont typeface="Petrona"/>
              <a:buNone/>
            </a:pPr>
            <a:r>
              <a:rPr b="1" i="0" lang="en-US" sz="1700" u="none" cap="none" strike="noStrike">
                <a:solidFill>
                  <a:srgbClr val="272525"/>
                </a:solidFill>
                <a:latin typeface="Petrona"/>
                <a:ea typeface="Petrona"/>
                <a:cs typeface="Petrona"/>
                <a:sym typeface="Petrona"/>
              </a:rPr>
              <a:t>APOE4 Carriers</a:t>
            </a:r>
            <a:endParaRPr b="0" i="0" sz="1700" u="none" cap="none" strike="noStrike"/>
          </a:p>
        </p:txBody>
      </p:sp>
      <p:sp>
        <p:nvSpPr>
          <p:cNvPr id="124" name="Google Shape;124;p16"/>
          <p:cNvSpPr/>
          <p:nvPr/>
        </p:nvSpPr>
        <p:spPr>
          <a:xfrm>
            <a:off x="5140643" y="7504271"/>
            <a:ext cx="4348996" cy="266700"/>
          </a:xfrm>
          <a:prstGeom prst="rect">
            <a:avLst/>
          </a:prstGeom>
          <a:noFill/>
          <a:ln>
            <a:noFill/>
          </a:ln>
        </p:spPr>
        <p:txBody>
          <a:bodyPr anchorCtr="0" anchor="t" bIns="0" lIns="0" spcFirstLastPara="1" rIns="0" wrap="square" tIns="0">
            <a:noAutofit/>
          </a:bodyPr>
          <a:lstStyle/>
          <a:p>
            <a:pPr indent="0" lvl="0" marL="0" marR="0" rtl="0" algn="ctr">
              <a:lnSpc>
                <a:spcPct val="161538"/>
              </a:lnSpc>
              <a:spcBef>
                <a:spcPts val="0"/>
              </a:spcBef>
              <a:spcAft>
                <a:spcPts val="0"/>
              </a:spcAft>
              <a:buClr>
                <a:srgbClr val="272525"/>
              </a:buClr>
              <a:buSzPts val="1300"/>
              <a:buFont typeface="Inter"/>
              <a:buNone/>
            </a:pPr>
            <a:r>
              <a:rPr b="0" i="0" lang="en-US" sz="1300" u="none" cap="none" strike="noStrike">
                <a:solidFill>
                  <a:srgbClr val="272525"/>
                </a:solidFill>
                <a:latin typeface="Inter"/>
                <a:ea typeface="Inter"/>
                <a:cs typeface="Inter"/>
                <a:sym typeface="Inter"/>
              </a:rPr>
              <a:t>In general population</a:t>
            </a:r>
            <a:endParaRPr b="0" i="0" sz="1300" u="none" cap="none" strike="noStrike"/>
          </a:p>
        </p:txBody>
      </p:sp>
      <p:sp>
        <p:nvSpPr>
          <p:cNvPr id="125" name="Google Shape;125;p16"/>
          <p:cNvSpPr/>
          <p:nvPr/>
        </p:nvSpPr>
        <p:spPr>
          <a:xfrm>
            <a:off x="10847070" y="5463659"/>
            <a:ext cx="2050494" cy="41671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3250"/>
              <a:buFont typeface="Petrona"/>
              <a:buNone/>
            </a:pPr>
            <a:r>
              <a:rPr b="1" i="0" lang="en-US" sz="3250" u="none" cap="none" strike="noStrike">
                <a:solidFill>
                  <a:srgbClr val="272525"/>
                </a:solidFill>
                <a:latin typeface="Petrona"/>
                <a:ea typeface="Petrona"/>
                <a:cs typeface="Petrona"/>
                <a:sym typeface="Petrona"/>
              </a:rPr>
              <a:t>5%</a:t>
            </a:r>
            <a:endParaRPr b="0" i="0" sz="3250" u="none" cap="none" strike="noStrike"/>
          </a:p>
        </p:txBody>
      </p:sp>
      <p:pic>
        <p:nvPicPr>
          <p:cNvPr descr="preencoded.png" id="126" name="Google Shape;126;p16"/>
          <p:cNvPicPr preferRelativeResize="0"/>
          <p:nvPr/>
        </p:nvPicPr>
        <p:blipFill rotWithShape="1">
          <a:blip r:embed="rId5">
            <a:alphaModFix/>
          </a:blip>
          <a:srcRect b="0" l="0" r="0" t="0"/>
          <a:stretch/>
        </p:blipFill>
        <p:spPr>
          <a:xfrm>
            <a:off x="10622042" y="4421743"/>
            <a:ext cx="2500670" cy="2500670"/>
          </a:xfrm>
          <a:prstGeom prst="rect">
            <a:avLst/>
          </a:prstGeom>
          <a:noFill/>
          <a:ln>
            <a:noFill/>
          </a:ln>
        </p:spPr>
      </p:pic>
      <p:sp>
        <p:nvSpPr>
          <p:cNvPr id="127" name="Google Shape;127;p16"/>
          <p:cNvSpPr/>
          <p:nvPr/>
        </p:nvSpPr>
        <p:spPr>
          <a:xfrm>
            <a:off x="10778371" y="7130772"/>
            <a:ext cx="2188131" cy="273487"/>
          </a:xfrm>
          <a:prstGeom prst="rect">
            <a:avLst/>
          </a:prstGeom>
          <a:noFill/>
          <a:ln>
            <a:noFill/>
          </a:ln>
        </p:spPr>
        <p:txBody>
          <a:bodyPr anchorCtr="0" anchor="t" bIns="0" lIns="0" spcFirstLastPara="1" rIns="0" wrap="square" tIns="0">
            <a:noAutofit/>
          </a:bodyPr>
          <a:lstStyle/>
          <a:p>
            <a:pPr indent="0" lvl="0" marL="0" marR="0" rtl="0" algn="ctr">
              <a:lnSpc>
                <a:spcPct val="126470"/>
              </a:lnSpc>
              <a:spcBef>
                <a:spcPts val="0"/>
              </a:spcBef>
              <a:spcAft>
                <a:spcPts val="0"/>
              </a:spcAft>
              <a:buClr>
                <a:srgbClr val="272525"/>
              </a:buClr>
              <a:buSzPts val="1700"/>
              <a:buFont typeface="Petrona"/>
              <a:buNone/>
            </a:pPr>
            <a:r>
              <a:rPr b="1" i="0" lang="en-US" sz="1700" u="none" cap="none" strike="noStrike">
                <a:solidFill>
                  <a:srgbClr val="272525"/>
                </a:solidFill>
                <a:latin typeface="Petrona"/>
                <a:ea typeface="Petrona"/>
                <a:cs typeface="Petrona"/>
                <a:sym typeface="Petrona"/>
              </a:rPr>
              <a:t>Early-Onset AD</a:t>
            </a:r>
            <a:endParaRPr b="0" i="0" sz="1700" u="none" cap="none" strike="noStrike"/>
          </a:p>
        </p:txBody>
      </p:sp>
      <p:sp>
        <p:nvSpPr>
          <p:cNvPr id="128" name="Google Shape;128;p16"/>
          <p:cNvSpPr/>
          <p:nvPr/>
        </p:nvSpPr>
        <p:spPr>
          <a:xfrm>
            <a:off x="9697998" y="7504271"/>
            <a:ext cx="4348877" cy="266700"/>
          </a:xfrm>
          <a:prstGeom prst="rect">
            <a:avLst/>
          </a:prstGeom>
          <a:noFill/>
          <a:ln>
            <a:noFill/>
          </a:ln>
        </p:spPr>
        <p:txBody>
          <a:bodyPr anchorCtr="0" anchor="t" bIns="0" lIns="0" spcFirstLastPara="1" rIns="0" wrap="square" tIns="0">
            <a:noAutofit/>
          </a:bodyPr>
          <a:lstStyle/>
          <a:p>
            <a:pPr indent="0" lvl="0" marL="0" marR="0" rtl="0" algn="ctr">
              <a:lnSpc>
                <a:spcPct val="161538"/>
              </a:lnSpc>
              <a:spcBef>
                <a:spcPts val="0"/>
              </a:spcBef>
              <a:spcAft>
                <a:spcPts val="0"/>
              </a:spcAft>
              <a:buClr>
                <a:srgbClr val="272525"/>
              </a:buClr>
              <a:buSzPts val="1300"/>
              <a:buFont typeface="Inter"/>
              <a:buNone/>
            </a:pPr>
            <a:r>
              <a:rPr b="0" i="0" lang="en-US" sz="1300" u="none" cap="none" strike="noStrike">
                <a:solidFill>
                  <a:srgbClr val="272525"/>
                </a:solidFill>
                <a:latin typeface="Inter"/>
                <a:ea typeface="Inter"/>
                <a:cs typeface="Inter"/>
                <a:sym typeface="Inter"/>
              </a:rPr>
              <a:t>Due to familial mutations</a:t>
            </a:r>
            <a:endParaRPr b="0" i="0" sz="1300" u="none" cap="none" strike="noStrike"/>
          </a:p>
        </p:txBody>
      </p:sp>
      <p:pic>
        <p:nvPicPr>
          <p:cNvPr id="129" name="Google Shape;129;p16" title="Screenshot 2025-10-25 at 9.04.40 AM.png"/>
          <p:cNvPicPr preferRelativeResize="0"/>
          <p:nvPr/>
        </p:nvPicPr>
        <p:blipFill>
          <a:blip r:embed="rId6">
            <a:alphaModFix/>
          </a:blip>
          <a:stretch>
            <a:fillRect/>
          </a:stretch>
        </p:blipFill>
        <p:spPr>
          <a:xfrm>
            <a:off x="12880025" y="7810575"/>
            <a:ext cx="1629225" cy="304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7"/>
          <p:cNvSpPr/>
          <p:nvPr/>
        </p:nvSpPr>
        <p:spPr>
          <a:xfrm>
            <a:off x="575548" y="452199"/>
            <a:ext cx="13479304" cy="1079183"/>
          </a:xfrm>
          <a:prstGeom prst="rect">
            <a:avLst/>
          </a:prstGeom>
          <a:noFill/>
          <a:ln>
            <a:noFill/>
          </a:ln>
        </p:spPr>
        <p:txBody>
          <a:bodyPr anchorCtr="0" anchor="t" bIns="0" lIns="0" spcFirstLastPara="1" rIns="0" wrap="square" tIns="0">
            <a:noAutofit/>
          </a:bodyPr>
          <a:lstStyle/>
          <a:p>
            <a:pPr indent="0" lvl="0" marL="0" marR="0" rtl="0" algn="l">
              <a:lnSpc>
                <a:spcPct val="125373"/>
              </a:lnSpc>
              <a:spcBef>
                <a:spcPts val="0"/>
              </a:spcBef>
              <a:spcAft>
                <a:spcPts val="0"/>
              </a:spcAft>
              <a:buClr>
                <a:srgbClr val="000000"/>
              </a:buClr>
              <a:buSzPts val="3350"/>
              <a:buFont typeface="Petrona"/>
              <a:buNone/>
            </a:pPr>
            <a:r>
              <a:rPr b="1" i="0" lang="en-US" sz="3350" u="none" cap="none" strike="noStrike">
                <a:solidFill>
                  <a:srgbClr val="000000"/>
                </a:solidFill>
                <a:latin typeface="Petrona"/>
                <a:ea typeface="Petrona"/>
                <a:cs typeface="Petrona"/>
                <a:sym typeface="Petrona"/>
              </a:rPr>
              <a:t>Brain Pathology: Structural Changes, Neural Networks, and Cognitive Decline</a:t>
            </a:r>
            <a:endParaRPr b="0" i="0" sz="3350" u="none" cap="none" strike="noStrike"/>
          </a:p>
        </p:txBody>
      </p:sp>
      <p:pic>
        <p:nvPicPr>
          <p:cNvPr descr="preencoded.png" id="136" name="Google Shape;136;p17"/>
          <p:cNvPicPr preferRelativeResize="0"/>
          <p:nvPr/>
        </p:nvPicPr>
        <p:blipFill rotWithShape="1">
          <a:blip r:embed="rId3">
            <a:alphaModFix/>
          </a:blip>
          <a:srcRect b="0" l="0" r="0" t="0"/>
          <a:stretch/>
        </p:blipFill>
        <p:spPr>
          <a:xfrm>
            <a:off x="575548" y="1777960"/>
            <a:ext cx="822246" cy="1601272"/>
          </a:xfrm>
          <a:prstGeom prst="rect">
            <a:avLst/>
          </a:prstGeom>
          <a:noFill/>
          <a:ln>
            <a:noFill/>
          </a:ln>
        </p:spPr>
      </p:pic>
      <p:sp>
        <p:nvSpPr>
          <p:cNvPr id="137" name="Google Shape;137;p17"/>
          <p:cNvSpPr/>
          <p:nvPr/>
        </p:nvSpPr>
        <p:spPr>
          <a:xfrm>
            <a:off x="1562219" y="1942386"/>
            <a:ext cx="2183368" cy="269796"/>
          </a:xfrm>
          <a:prstGeom prst="rect">
            <a:avLst/>
          </a:prstGeom>
          <a:noFill/>
          <a:ln>
            <a:noFill/>
          </a:ln>
        </p:spPr>
        <p:txBody>
          <a:bodyPr anchorCtr="0" anchor="t" bIns="0" lIns="0" spcFirstLastPara="1" rIns="0" wrap="square" tIns="0">
            <a:noAutofit/>
          </a:bodyPr>
          <a:lstStyle/>
          <a:p>
            <a:pPr indent="0" lvl="0" marL="0" marR="0" rtl="0" algn="l">
              <a:lnSpc>
                <a:spcPct val="127272"/>
              </a:lnSpc>
              <a:spcBef>
                <a:spcPts val="0"/>
              </a:spcBef>
              <a:spcAft>
                <a:spcPts val="0"/>
              </a:spcAft>
              <a:buClr>
                <a:srgbClr val="272525"/>
              </a:buClr>
              <a:buSzPts val="1650"/>
              <a:buFont typeface="Petrona"/>
              <a:buNone/>
            </a:pPr>
            <a:r>
              <a:rPr b="1" i="0" lang="en-US" sz="1650" u="none" cap="none" strike="noStrike">
                <a:solidFill>
                  <a:srgbClr val="272525"/>
                </a:solidFill>
                <a:latin typeface="Petrona"/>
                <a:ea typeface="Petrona"/>
                <a:cs typeface="Petrona"/>
                <a:sym typeface="Petrona"/>
              </a:rPr>
              <a:t>Hippocampal Atrophy</a:t>
            </a:r>
            <a:endParaRPr b="0" i="0" sz="1650" u="none" cap="none" strike="noStrike"/>
          </a:p>
        </p:txBody>
      </p:sp>
      <p:sp>
        <p:nvSpPr>
          <p:cNvPr id="138" name="Google Shape;138;p17"/>
          <p:cNvSpPr/>
          <p:nvPr/>
        </p:nvSpPr>
        <p:spPr>
          <a:xfrm>
            <a:off x="1562219" y="2310765"/>
            <a:ext cx="12492633" cy="263009"/>
          </a:xfrm>
          <a:prstGeom prst="rect">
            <a:avLst/>
          </a:prstGeom>
          <a:noFill/>
          <a:ln>
            <a:noFill/>
          </a:ln>
        </p:spPr>
        <p:txBody>
          <a:bodyPr anchorCtr="0" anchor="t" bIns="0" lIns="0" spcFirstLastPara="1" rIns="0" wrap="square" tIns="0">
            <a:noAutofit/>
          </a:bodyPr>
          <a:lstStyle/>
          <a:p>
            <a:pPr indent="-342900" lvl="0" marL="342900" marR="0" rtl="0" algn="l">
              <a:lnSpc>
                <a:spcPct val="164000"/>
              </a:lnSpc>
              <a:spcBef>
                <a:spcPts val="0"/>
              </a:spcBef>
              <a:spcAft>
                <a:spcPts val="0"/>
              </a:spcAft>
              <a:buClr>
                <a:srgbClr val="272525"/>
              </a:buClr>
              <a:buSzPts val="1250"/>
              <a:buFont typeface="Inter"/>
              <a:buChar char="•"/>
            </a:pPr>
            <a:r>
              <a:rPr b="0" i="0" lang="en-US" sz="1250" u="none" cap="none" strike="noStrike">
                <a:solidFill>
                  <a:srgbClr val="272525"/>
                </a:solidFill>
                <a:latin typeface="Inter"/>
                <a:ea typeface="Inter"/>
                <a:cs typeface="Inter"/>
                <a:sym typeface="Inter"/>
              </a:rPr>
              <a:t>Critical for memory.</a:t>
            </a:r>
            <a:endParaRPr b="0" i="0" sz="1250" u="none" cap="none" strike="noStrike"/>
          </a:p>
        </p:txBody>
      </p:sp>
      <p:sp>
        <p:nvSpPr>
          <p:cNvPr id="139" name="Google Shape;139;p17"/>
          <p:cNvSpPr/>
          <p:nvPr/>
        </p:nvSpPr>
        <p:spPr>
          <a:xfrm>
            <a:off x="1562219" y="2631281"/>
            <a:ext cx="12492633" cy="263009"/>
          </a:xfrm>
          <a:prstGeom prst="rect">
            <a:avLst/>
          </a:prstGeom>
          <a:noFill/>
          <a:ln>
            <a:noFill/>
          </a:ln>
        </p:spPr>
        <p:txBody>
          <a:bodyPr anchorCtr="0" anchor="t" bIns="0" lIns="0" spcFirstLastPara="1" rIns="0" wrap="square" tIns="0">
            <a:noAutofit/>
          </a:bodyPr>
          <a:lstStyle/>
          <a:p>
            <a:pPr indent="-342900" lvl="0" marL="342900" marR="0" rtl="0" algn="l">
              <a:lnSpc>
                <a:spcPct val="164000"/>
              </a:lnSpc>
              <a:spcBef>
                <a:spcPts val="0"/>
              </a:spcBef>
              <a:spcAft>
                <a:spcPts val="0"/>
              </a:spcAft>
              <a:buClr>
                <a:srgbClr val="272525"/>
              </a:buClr>
              <a:buSzPts val="1250"/>
              <a:buFont typeface="Inter"/>
              <a:buChar char="•"/>
            </a:pPr>
            <a:r>
              <a:rPr b="0" i="0" lang="en-US" sz="1250" u="none" cap="none" strike="noStrike">
                <a:solidFill>
                  <a:srgbClr val="272525"/>
                </a:solidFill>
                <a:latin typeface="Inter"/>
                <a:ea typeface="Inter"/>
                <a:cs typeface="Inter"/>
                <a:sym typeface="Inter"/>
              </a:rPr>
              <a:t>Earliest, most severe shrinkage.</a:t>
            </a:r>
            <a:endParaRPr b="0" i="0" sz="1250" u="none" cap="none" strike="noStrike"/>
          </a:p>
        </p:txBody>
      </p:sp>
      <p:sp>
        <p:nvSpPr>
          <p:cNvPr id="140" name="Google Shape;140;p17"/>
          <p:cNvSpPr/>
          <p:nvPr/>
        </p:nvSpPr>
        <p:spPr>
          <a:xfrm>
            <a:off x="1562219" y="2951798"/>
            <a:ext cx="12492633" cy="263009"/>
          </a:xfrm>
          <a:prstGeom prst="rect">
            <a:avLst/>
          </a:prstGeom>
          <a:noFill/>
          <a:ln>
            <a:noFill/>
          </a:ln>
        </p:spPr>
        <p:txBody>
          <a:bodyPr anchorCtr="0" anchor="t" bIns="0" lIns="0" spcFirstLastPara="1" rIns="0" wrap="square" tIns="0">
            <a:noAutofit/>
          </a:bodyPr>
          <a:lstStyle/>
          <a:p>
            <a:pPr indent="-342900" lvl="0" marL="342900" marR="0" rtl="0" algn="l">
              <a:lnSpc>
                <a:spcPct val="164000"/>
              </a:lnSpc>
              <a:spcBef>
                <a:spcPts val="0"/>
              </a:spcBef>
              <a:spcAft>
                <a:spcPts val="0"/>
              </a:spcAft>
              <a:buClr>
                <a:srgbClr val="272525"/>
              </a:buClr>
              <a:buSzPts val="1250"/>
              <a:buFont typeface="Inter"/>
              <a:buChar char="•"/>
            </a:pPr>
            <a:r>
              <a:rPr b="0" i="0" lang="en-US" sz="1250" u="none" cap="none" strike="noStrike">
                <a:solidFill>
                  <a:srgbClr val="272525"/>
                </a:solidFill>
                <a:latin typeface="Inter"/>
                <a:ea typeface="Inter"/>
                <a:cs typeface="Inter"/>
                <a:sym typeface="Inter"/>
              </a:rPr>
              <a:t>Up to 25% volume loss.</a:t>
            </a:r>
            <a:endParaRPr b="0" i="0" sz="1250" u="none" cap="none" strike="noStrike"/>
          </a:p>
        </p:txBody>
      </p:sp>
      <p:pic>
        <p:nvPicPr>
          <p:cNvPr descr="preencoded.png" id="141" name="Google Shape;141;p17"/>
          <p:cNvPicPr preferRelativeResize="0"/>
          <p:nvPr/>
        </p:nvPicPr>
        <p:blipFill rotWithShape="1">
          <a:blip r:embed="rId4">
            <a:alphaModFix/>
          </a:blip>
          <a:srcRect b="0" l="0" r="0" t="0"/>
          <a:stretch/>
        </p:blipFill>
        <p:spPr>
          <a:xfrm>
            <a:off x="575548" y="3379232"/>
            <a:ext cx="822246" cy="1280755"/>
          </a:xfrm>
          <a:prstGeom prst="rect">
            <a:avLst/>
          </a:prstGeom>
          <a:noFill/>
          <a:ln>
            <a:noFill/>
          </a:ln>
        </p:spPr>
      </p:pic>
      <p:sp>
        <p:nvSpPr>
          <p:cNvPr id="142" name="Google Shape;142;p17"/>
          <p:cNvSpPr/>
          <p:nvPr/>
        </p:nvSpPr>
        <p:spPr>
          <a:xfrm>
            <a:off x="1562219" y="3543657"/>
            <a:ext cx="2158365" cy="269796"/>
          </a:xfrm>
          <a:prstGeom prst="rect">
            <a:avLst/>
          </a:prstGeom>
          <a:noFill/>
          <a:ln>
            <a:noFill/>
          </a:ln>
        </p:spPr>
        <p:txBody>
          <a:bodyPr anchorCtr="0" anchor="t" bIns="0" lIns="0" spcFirstLastPara="1" rIns="0" wrap="square" tIns="0">
            <a:noAutofit/>
          </a:bodyPr>
          <a:lstStyle/>
          <a:p>
            <a:pPr indent="0" lvl="0" marL="0" marR="0" rtl="0" algn="l">
              <a:lnSpc>
                <a:spcPct val="127272"/>
              </a:lnSpc>
              <a:spcBef>
                <a:spcPts val="0"/>
              </a:spcBef>
              <a:spcAft>
                <a:spcPts val="0"/>
              </a:spcAft>
              <a:buClr>
                <a:srgbClr val="272525"/>
              </a:buClr>
              <a:buSzPts val="1650"/>
              <a:buFont typeface="Petrona"/>
              <a:buNone/>
            </a:pPr>
            <a:r>
              <a:rPr b="1" i="0" lang="en-US" sz="1650" u="none" cap="none" strike="noStrike">
                <a:solidFill>
                  <a:srgbClr val="272525"/>
                </a:solidFill>
                <a:latin typeface="Petrona"/>
                <a:ea typeface="Petrona"/>
                <a:cs typeface="Petrona"/>
                <a:sym typeface="Petrona"/>
              </a:rPr>
              <a:t>Network Disruption</a:t>
            </a:r>
            <a:endParaRPr b="0" i="0" sz="1650" u="none" cap="none" strike="noStrike"/>
          </a:p>
        </p:txBody>
      </p:sp>
      <p:sp>
        <p:nvSpPr>
          <p:cNvPr id="143" name="Google Shape;143;p17"/>
          <p:cNvSpPr/>
          <p:nvPr/>
        </p:nvSpPr>
        <p:spPr>
          <a:xfrm>
            <a:off x="1562219" y="3912037"/>
            <a:ext cx="12492633" cy="263009"/>
          </a:xfrm>
          <a:prstGeom prst="rect">
            <a:avLst/>
          </a:prstGeom>
          <a:noFill/>
          <a:ln>
            <a:noFill/>
          </a:ln>
        </p:spPr>
        <p:txBody>
          <a:bodyPr anchorCtr="0" anchor="t" bIns="0" lIns="0" spcFirstLastPara="1" rIns="0" wrap="square" tIns="0">
            <a:noAutofit/>
          </a:bodyPr>
          <a:lstStyle/>
          <a:p>
            <a:pPr indent="-342900" lvl="0" marL="342900" marR="0" rtl="0" algn="l">
              <a:lnSpc>
                <a:spcPct val="164000"/>
              </a:lnSpc>
              <a:spcBef>
                <a:spcPts val="0"/>
              </a:spcBef>
              <a:spcAft>
                <a:spcPts val="0"/>
              </a:spcAft>
              <a:buClr>
                <a:srgbClr val="272525"/>
              </a:buClr>
              <a:buSzPts val="1250"/>
              <a:buFont typeface="Inter"/>
              <a:buChar char="•"/>
            </a:pPr>
            <a:r>
              <a:rPr b="0" i="0" lang="en-US" sz="1250" u="none" cap="none" strike="noStrike">
                <a:solidFill>
                  <a:srgbClr val="272525"/>
                </a:solidFill>
                <a:latin typeface="Inter"/>
                <a:ea typeface="Inter"/>
                <a:cs typeface="Inter"/>
                <a:sym typeface="Inter"/>
              </a:rPr>
              <a:t>Reduced connectivity (default mode &amp; memory).</a:t>
            </a:r>
            <a:endParaRPr b="0" i="0" sz="1250" u="none" cap="none" strike="noStrike"/>
          </a:p>
        </p:txBody>
      </p:sp>
      <p:sp>
        <p:nvSpPr>
          <p:cNvPr id="144" name="Google Shape;144;p17"/>
          <p:cNvSpPr/>
          <p:nvPr/>
        </p:nvSpPr>
        <p:spPr>
          <a:xfrm>
            <a:off x="1562219" y="4232553"/>
            <a:ext cx="12492633" cy="263009"/>
          </a:xfrm>
          <a:prstGeom prst="rect">
            <a:avLst/>
          </a:prstGeom>
          <a:noFill/>
          <a:ln>
            <a:noFill/>
          </a:ln>
        </p:spPr>
        <p:txBody>
          <a:bodyPr anchorCtr="0" anchor="t" bIns="0" lIns="0" spcFirstLastPara="1" rIns="0" wrap="square" tIns="0">
            <a:noAutofit/>
          </a:bodyPr>
          <a:lstStyle/>
          <a:p>
            <a:pPr indent="-342900" lvl="0" marL="342900" marR="0" rtl="0" algn="l">
              <a:lnSpc>
                <a:spcPct val="164000"/>
              </a:lnSpc>
              <a:spcBef>
                <a:spcPts val="0"/>
              </a:spcBef>
              <a:spcAft>
                <a:spcPts val="0"/>
              </a:spcAft>
              <a:buClr>
                <a:srgbClr val="272525"/>
              </a:buClr>
              <a:buSzPts val="1250"/>
              <a:buFont typeface="Inter"/>
              <a:buChar char="•"/>
            </a:pPr>
            <a:r>
              <a:rPr b="0" i="0" lang="en-US" sz="1250" u="none" cap="none" strike="noStrike">
                <a:solidFill>
                  <a:srgbClr val="272525"/>
                </a:solidFill>
                <a:latin typeface="Inter"/>
                <a:ea typeface="Inter"/>
                <a:cs typeface="Inter"/>
                <a:sym typeface="Inter"/>
              </a:rPr>
              <a:t>Tau pathology spreads.</a:t>
            </a:r>
            <a:endParaRPr b="0" i="0" sz="1250" u="none" cap="none" strike="noStrike"/>
          </a:p>
        </p:txBody>
      </p:sp>
      <p:pic>
        <p:nvPicPr>
          <p:cNvPr descr="preencoded.png" id="145" name="Google Shape;145;p17"/>
          <p:cNvPicPr preferRelativeResize="0"/>
          <p:nvPr/>
        </p:nvPicPr>
        <p:blipFill rotWithShape="1">
          <a:blip r:embed="rId5">
            <a:alphaModFix/>
          </a:blip>
          <a:srcRect b="0" l="0" r="0" t="0"/>
          <a:stretch/>
        </p:blipFill>
        <p:spPr>
          <a:xfrm>
            <a:off x="7231377" y="1157379"/>
            <a:ext cx="6204301" cy="6204301"/>
          </a:xfrm>
          <a:prstGeom prst="rect">
            <a:avLst/>
          </a:prstGeom>
          <a:noFill/>
          <a:ln>
            <a:noFill/>
          </a:ln>
        </p:spPr>
      </p:pic>
      <p:sp>
        <p:nvSpPr>
          <p:cNvPr id="146" name="Google Shape;146;p17"/>
          <p:cNvSpPr/>
          <p:nvPr/>
        </p:nvSpPr>
        <p:spPr>
          <a:xfrm>
            <a:off x="1023043" y="5192767"/>
            <a:ext cx="2158500" cy="269700"/>
          </a:xfrm>
          <a:prstGeom prst="rect">
            <a:avLst/>
          </a:prstGeom>
          <a:noFill/>
          <a:ln>
            <a:noFill/>
          </a:ln>
        </p:spPr>
        <p:txBody>
          <a:bodyPr anchorCtr="0" anchor="t" bIns="0" lIns="0" spcFirstLastPara="1" rIns="0" wrap="square" tIns="0">
            <a:noAutofit/>
          </a:bodyPr>
          <a:lstStyle/>
          <a:p>
            <a:pPr indent="0" lvl="0" marL="0" marR="0" rtl="0" algn="l">
              <a:lnSpc>
                <a:spcPct val="127272"/>
              </a:lnSpc>
              <a:spcBef>
                <a:spcPts val="0"/>
              </a:spcBef>
              <a:spcAft>
                <a:spcPts val="0"/>
              </a:spcAft>
              <a:buClr>
                <a:srgbClr val="000000"/>
              </a:buClr>
              <a:buSzPts val="1650"/>
              <a:buFont typeface="Petrona"/>
              <a:buNone/>
            </a:pPr>
            <a:r>
              <a:rPr b="1" i="0" lang="en-US" sz="1650" u="none" cap="none" strike="noStrike">
                <a:solidFill>
                  <a:srgbClr val="000000"/>
                </a:solidFill>
                <a:latin typeface="Petrona"/>
                <a:ea typeface="Petrona"/>
                <a:cs typeface="Petrona"/>
                <a:sym typeface="Petrona"/>
              </a:rPr>
              <a:t>Cognitive Decline</a:t>
            </a:r>
            <a:endParaRPr b="0" i="0" sz="1650" u="none" cap="none" strike="noStrike"/>
          </a:p>
        </p:txBody>
      </p:sp>
      <p:sp>
        <p:nvSpPr>
          <p:cNvPr id="147" name="Google Shape;147;p17"/>
          <p:cNvSpPr/>
          <p:nvPr/>
        </p:nvSpPr>
        <p:spPr>
          <a:xfrm>
            <a:off x="1023043" y="5626987"/>
            <a:ext cx="7788300" cy="263100"/>
          </a:xfrm>
          <a:prstGeom prst="rect">
            <a:avLst/>
          </a:prstGeom>
          <a:noFill/>
          <a:ln>
            <a:noFill/>
          </a:ln>
        </p:spPr>
        <p:txBody>
          <a:bodyPr anchorCtr="0" anchor="t" bIns="0" lIns="0" spcFirstLastPara="1" rIns="0" wrap="square" tIns="0">
            <a:noAutofit/>
          </a:bodyPr>
          <a:lstStyle/>
          <a:p>
            <a:pPr indent="-342900" lvl="0" marL="342900" marR="0" rtl="0" algn="l">
              <a:lnSpc>
                <a:spcPct val="164000"/>
              </a:lnSpc>
              <a:spcBef>
                <a:spcPts val="0"/>
              </a:spcBef>
              <a:spcAft>
                <a:spcPts val="0"/>
              </a:spcAft>
              <a:buClr>
                <a:srgbClr val="272525"/>
              </a:buClr>
              <a:buSzPts val="1250"/>
              <a:buFont typeface="Inter"/>
              <a:buChar char="•"/>
            </a:pPr>
            <a:r>
              <a:rPr b="0" i="0" lang="en-US" sz="1250" u="none" cap="none" strike="noStrike">
                <a:solidFill>
                  <a:srgbClr val="272525"/>
                </a:solidFill>
                <a:latin typeface="Inter"/>
                <a:ea typeface="Inter"/>
                <a:cs typeface="Inter"/>
                <a:sym typeface="Inter"/>
              </a:rPr>
              <a:t>Progressive synapse loss.</a:t>
            </a:r>
            <a:endParaRPr b="0" i="0" sz="1250" u="none" cap="none" strike="noStrike"/>
          </a:p>
        </p:txBody>
      </p:sp>
      <p:sp>
        <p:nvSpPr>
          <p:cNvPr id="148" name="Google Shape;148;p17"/>
          <p:cNvSpPr/>
          <p:nvPr/>
        </p:nvSpPr>
        <p:spPr>
          <a:xfrm>
            <a:off x="1023043" y="5947504"/>
            <a:ext cx="7788300" cy="263100"/>
          </a:xfrm>
          <a:prstGeom prst="rect">
            <a:avLst/>
          </a:prstGeom>
          <a:noFill/>
          <a:ln>
            <a:noFill/>
          </a:ln>
        </p:spPr>
        <p:txBody>
          <a:bodyPr anchorCtr="0" anchor="t" bIns="0" lIns="0" spcFirstLastPara="1" rIns="0" wrap="square" tIns="0">
            <a:noAutofit/>
          </a:bodyPr>
          <a:lstStyle/>
          <a:p>
            <a:pPr indent="-342900" lvl="0" marL="342900" marR="0" rtl="0" algn="l">
              <a:lnSpc>
                <a:spcPct val="164000"/>
              </a:lnSpc>
              <a:spcBef>
                <a:spcPts val="0"/>
              </a:spcBef>
              <a:spcAft>
                <a:spcPts val="0"/>
              </a:spcAft>
              <a:buClr>
                <a:srgbClr val="272525"/>
              </a:buClr>
              <a:buSzPts val="1250"/>
              <a:buFont typeface="Inter"/>
              <a:buChar char="•"/>
            </a:pPr>
            <a:r>
              <a:rPr b="0" i="0" lang="en-US" sz="1250" u="none" cap="none" strike="noStrike">
                <a:solidFill>
                  <a:srgbClr val="272525"/>
                </a:solidFill>
                <a:latin typeface="Inter"/>
                <a:ea typeface="Inter"/>
                <a:cs typeface="Inter"/>
                <a:sym typeface="Inter"/>
              </a:rPr>
              <a:t>Correlates with impairment.</a:t>
            </a:r>
            <a:endParaRPr b="0" i="0" sz="1250" u="none" cap="none" strike="noStrike"/>
          </a:p>
        </p:txBody>
      </p:sp>
      <p:sp>
        <p:nvSpPr>
          <p:cNvPr id="149" name="Google Shape;149;p17"/>
          <p:cNvSpPr/>
          <p:nvPr/>
        </p:nvSpPr>
        <p:spPr>
          <a:xfrm>
            <a:off x="1023043" y="6268020"/>
            <a:ext cx="7788300" cy="263100"/>
          </a:xfrm>
          <a:prstGeom prst="rect">
            <a:avLst/>
          </a:prstGeom>
          <a:noFill/>
          <a:ln>
            <a:noFill/>
          </a:ln>
        </p:spPr>
        <p:txBody>
          <a:bodyPr anchorCtr="0" anchor="t" bIns="0" lIns="0" spcFirstLastPara="1" rIns="0" wrap="square" tIns="0">
            <a:noAutofit/>
          </a:bodyPr>
          <a:lstStyle/>
          <a:p>
            <a:pPr indent="-342900" lvl="0" marL="342900" marR="0" rtl="0" algn="l">
              <a:lnSpc>
                <a:spcPct val="164000"/>
              </a:lnSpc>
              <a:spcBef>
                <a:spcPts val="0"/>
              </a:spcBef>
              <a:spcAft>
                <a:spcPts val="0"/>
              </a:spcAft>
              <a:buClr>
                <a:srgbClr val="272525"/>
              </a:buClr>
              <a:buSzPts val="1250"/>
              <a:buFont typeface="Inter"/>
              <a:buChar char="•"/>
            </a:pPr>
            <a:r>
              <a:rPr b="0" i="0" lang="en-US" sz="1250" u="none" cap="none" strike="noStrike">
                <a:solidFill>
                  <a:srgbClr val="272525"/>
                </a:solidFill>
                <a:latin typeface="Inter"/>
                <a:ea typeface="Inter"/>
                <a:cs typeface="Inter"/>
                <a:sym typeface="Inter"/>
              </a:rPr>
              <a:t>Affects memory, language, spatial reasoning, executive function.</a:t>
            </a:r>
            <a:endParaRPr b="0" i="0" sz="1250" u="none" cap="none" strike="noStrike"/>
          </a:p>
        </p:txBody>
      </p:sp>
      <p:sp>
        <p:nvSpPr>
          <p:cNvPr id="150" name="Google Shape;150;p17"/>
          <p:cNvSpPr/>
          <p:nvPr/>
        </p:nvSpPr>
        <p:spPr>
          <a:xfrm>
            <a:off x="1023043" y="6588536"/>
            <a:ext cx="7788300" cy="263100"/>
          </a:xfrm>
          <a:prstGeom prst="rect">
            <a:avLst/>
          </a:prstGeom>
          <a:noFill/>
          <a:ln>
            <a:noFill/>
          </a:ln>
        </p:spPr>
        <p:txBody>
          <a:bodyPr anchorCtr="0" anchor="t" bIns="0" lIns="0" spcFirstLastPara="1" rIns="0" wrap="square" tIns="0">
            <a:noAutofit/>
          </a:bodyPr>
          <a:lstStyle/>
          <a:p>
            <a:pPr indent="-342900" lvl="0" marL="342900" marR="0" rtl="0" algn="l">
              <a:lnSpc>
                <a:spcPct val="164000"/>
              </a:lnSpc>
              <a:spcBef>
                <a:spcPts val="0"/>
              </a:spcBef>
              <a:spcAft>
                <a:spcPts val="0"/>
              </a:spcAft>
              <a:buClr>
                <a:srgbClr val="272525"/>
              </a:buClr>
              <a:buSzPts val="1250"/>
              <a:buFont typeface="Inter"/>
              <a:buChar char="•"/>
            </a:pPr>
            <a:r>
              <a:rPr b="0" i="0" lang="en-US" sz="1250" u="none" cap="none" strike="noStrike">
                <a:solidFill>
                  <a:srgbClr val="272525"/>
                </a:solidFill>
                <a:latin typeface="Inter"/>
                <a:ea typeface="Inter"/>
                <a:cs typeface="Inter"/>
                <a:sym typeface="Inter"/>
              </a:rPr>
              <a:t>Changes begin in entorhinal cortex &amp; hippocampus.</a:t>
            </a:r>
            <a:endParaRPr b="0" i="0" sz="1250" u="none" cap="none" strike="noStrike"/>
          </a:p>
        </p:txBody>
      </p:sp>
      <p:sp>
        <p:nvSpPr>
          <p:cNvPr id="151" name="Google Shape;151;p17"/>
          <p:cNvSpPr/>
          <p:nvPr/>
        </p:nvSpPr>
        <p:spPr>
          <a:xfrm>
            <a:off x="1023043" y="6909053"/>
            <a:ext cx="7788300" cy="263100"/>
          </a:xfrm>
          <a:prstGeom prst="rect">
            <a:avLst/>
          </a:prstGeom>
          <a:noFill/>
          <a:ln>
            <a:noFill/>
          </a:ln>
        </p:spPr>
        <p:txBody>
          <a:bodyPr anchorCtr="0" anchor="t" bIns="0" lIns="0" spcFirstLastPara="1" rIns="0" wrap="square" tIns="0">
            <a:noAutofit/>
          </a:bodyPr>
          <a:lstStyle/>
          <a:p>
            <a:pPr indent="-342900" lvl="0" marL="342900" marR="0" rtl="0" algn="l">
              <a:lnSpc>
                <a:spcPct val="164000"/>
              </a:lnSpc>
              <a:spcBef>
                <a:spcPts val="0"/>
              </a:spcBef>
              <a:spcAft>
                <a:spcPts val="0"/>
              </a:spcAft>
              <a:buClr>
                <a:srgbClr val="272525"/>
              </a:buClr>
              <a:buSzPts val="1250"/>
              <a:buFont typeface="Inter"/>
              <a:buChar char="•"/>
            </a:pPr>
            <a:r>
              <a:rPr b="0" i="0" lang="en-US" sz="1250" u="none" cap="none" strike="noStrike">
                <a:solidFill>
                  <a:srgbClr val="272525"/>
                </a:solidFill>
                <a:latin typeface="Inter"/>
                <a:ea typeface="Inter"/>
                <a:cs typeface="Inter"/>
                <a:sym typeface="Inter"/>
              </a:rPr>
              <a:t>Spreads to temporal, parietal regions, then cortex.</a:t>
            </a:r>
            <a:endParaRPr b="0" i="0" sz="1250" u="none" cap="none" strike="noStrike"/>
          </a:p>
        </p:txBody>
      </p:sp>
      <p:sp>
        <p:nvSpPr>
          <p:cNvPr id="152" name="Google Shape;152;p17"/>
          <p:cNvSpPr/>
          <p:nvPr/>
        </p:nvSpPr>
        <p:spPr>
          <a:xfrm>
            <a:off x="1023043" y="7229569"/>
            <a:ext cx="7788300" cy="263100"/>
          </a:xfrm>
          <a:prstGeom prst="rect">
            <a:avLst/>
          </a:prstGeom>
          <a:noFill/>
          <a:ln>
            <a:noFill/>
          </a:ln>
        </p:spPr>
        <p:txBody>
          <a:bodyPr anchorCtr="0" anchor="t" bIns="0" lIns="0" spcFirstLastPara="1" rIns="0" wrap="square" tIns="0">
            <a:noAutofit/>
          </a:bodyPr>
          <a:lstStyle/>
          <a:p>
            <a:pPr indent="-342900" lvl="0" marL="342900" marR="0" rtl="0" algn="l">
              <a:lnSpc>
                <a:spcPct val="164000"/>
              </a:lnSpc>
              <a:spcBef>
                <a:spcPts val="0"/>
              </a:spcBef>
              <a:spcAft>
                <a:spcPts val="0"/>
              </a:spcAft>
              <a:buClr>
                <a:srgbClr val="272525"/>
              </a:buClr>
              <a:buSzPts val="1250"/>
              <a:buFont typeface="Inter"/>
              <a:buChar char="•"/>
            </a:pPr>
            <a:r>
              <a:rPr b="0" i="0" lang="en-US" sz="1250" u="none" cap="none" strike="noStrike">
                <a:solidFill>
                  <a:srgbClr val="272525"/>
                </a:solidFill>
                <a:latin typeface="Inter"/>
                <a:ea typeface="Inter"/>
                <a:cs typeface="Inter"/>
                <a:sym typeface="Inter"/>
              </a:rPr>
              <a:t>Brain weight decreases by 30%+.</a:t>
            </a:r>
            <a:endParaRPr b="0" i="0" sz="1250" u="none" cap="none" strike="noStrike"/>
          </a:p>
        </p:txBody>
      </p:sp>
      <p:pic>
        <p:nvPicPr>
          <p:cNvPr id="153" name="Google Shape;153;p17" title="Screenshot 2025-10-25 at 9.04.40 AM.png"/>
          <p:cNvPicPr preferRelativeResize="0"/>
          <p:nvPr/>
        </p:nvPicPr>
        <p:blipFill>
          <a:blip r:embed="rId6">
            <a:alphaModFix/>
          </a:blip>
          <a:stretch>
            <a:fillRect/>
          </a:stretch>
        </p:blipFill>
        <p:spPr>
          <a:xfrm>
            <a:off x="12880025" y="7810575"/>
            <a:ext cx="1629225" cy="304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8"/>
          <p:cNvSpPr/>
          <p:nvPr/>
        </p:nvSpPr>
        <p:spPr>
          <a:xfrm>
            <a:off x="766167" y="601980"/>
            <a:ext cx="13098066" cy="1436608"/>
          </a:xfrm>
          <a:prstGeom prst="rect">
            <a:avLst/>
          </a:prstGeom>
          <a:noFill/>
          <a:ln>
            <a:noFill/>
          </a:ln>
        </p:spPr>
        <p:txBody>
          <a:bodyPr anchorCtr="0" anchor="t" bIns="0" lIns="0" spcFirstLastPara="1" rIns="0" wrap="square" tIns="0">
            <a:noAutofit/>
          </a:bodyPr>
          <a:lstStyle/>
          <a:p>
            <a:pPr indent="0" lvl="0" marL="0" marR="0" rtl="0" algn="l">
              <a:lnSpc>
                <a:spcPct val="125555"/>
              </a:lnSpc>
              <a:spcBef>
                <a:spcPts val="0"/>
              </a:spcBef>
              <a:spcAft>
                <a:spcPts val="0"/>
              </a:spcAft>
              <a:buClr>
                <a:srgbClr val="000000"/>
              </a:buClr>
              <a:buSzPts val="4500"/>
              <a:buFont typeface="Petrona"/>
              <a:buNone/>
            </a:pPr>
            <a:r>
              <a:rPr b="1" i="0" lang="en-US" sz="4500" u="none" cap="none" strike="noStrike">
                <a:solidFill>
                  <a:srgbClr val="000000"/>
                </a:solidFill>
                <a:latin typeface="Petrona"/>
                <a:ea typeface="Petrona"/>
                <a:cs typeface="Petrona"/>
                <a:sym typeface="Petrona"/>
              </a:rPr>
              <a:t>Current Diagnostic Methods: Biomarkers, Neuroimaging, and Clinical Assessment Tools</a:t>
            </a:r>
            <a:endParaRPr b="0" i="0" sz="4500" u="none" cap="none" strike="noStrike"/>
          </a:p>
        </p:txBody>
      </p:sp>
      <p:sp>
        <p:nvSpPr>
          <p:cNvPr id="160" name="Google Shape;160;p18"/>
          <p:cNvSpPr/>
          <p:nvPr/>
        </p:nvSpPr>
        <p:spPr>
          <a:xfrm>
            <a:off x="766167" y="2817852"/>
            <a:ext cx="4220051" cy="30480"/>
          </a:xfrm>
          <a:prstGeom prst="rect">
            <a:avLst/>
          </a:prstGeom>
          <a:solidFill>
            <a:srgbClr val="007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a:off x="766167" y="2988231"/>
            <a:ext cx="3980617" cy="359092"/>
          </a:xfrm>
          <a:prstGeom prst="rect">
            <a:avLst/>
          </a:prstGeom>
          <a:noFill/>
          <a:ln>
            <a:noFill/>
          </a:ln>
        </p:spPr>
        <p:txBody>
          <a:bodyPr anchorCtr="0" anchor="t" bIns="0" lIns="0" spcFirstLastPara="1" rIns="0" wrap="square" tIns="0">
            <a:noAutofit/>
          </a:bodyPr>
          <a:lstStyle/>
          <a:p>
            <a:pPr indent="0" lvl="0" marL="0" marR="0" rtl="0" algn="l">
              <a:lnSpc>
                <a:spcPct val="124444"/>
              </a:lnSpc>
              <a:spcBef>
                <a:spcPts val="0"/>
              </a:spcBef>
              <a:spcAft>
                <a:spcPts val="0"/>
              </a:spcAft>
              <a:buClr>
                <a:srgbClr val="272525"/>
              </a:buClr>
              <a:buSzPts val="2250"/>
              <a:buFont typeface="Petrona"/>
              <a:buNone/>
            </a:pPr>
            <a:r>
              <a:rPr b="1" i="0" lang="en-US" sz="2250" u="none" cap="none" strike="noStrike">
                <a:solidFill>
                  <a:srgbClr val="272525"/>
                </a:solidFill>
                <a:latin typeface="Petrona"/>
                <a:ea typeface="Petrona"/>
                <a:cs typeface="Petrona"/>
                <a:sym typeface="Petrona"/>
              </a:rPr>
              <a:t>Clinical Cognitive Assessment</a:t>
            </a:r>
            <a:endParaRPr b="0" i="0" sz="2250" u="none" cap="none" strike="noStrike"/>
          </a:p>
        </p:txBody>
      </p:sp>
      <p:sp>
        <p:nvSpPr>
          <p:cNvPr id="162" name="Google Shape;162;p18"/>
          <p:cNvSpPr/>
          <p:nvPr/>
        </p:nvSpPr>
        <p:spPr>
          <a:xfrm>
            <a:off x="766167" y="3478649"/>
            <a:ext cx="4220051" cy="700564"/>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272525"/>
              </a:buClr>
              <a:buSzPts val="1700"/>
              <a:buFont typeface="Inter"/>
              <a:buChar char="•"/>
            </a:pPr>
            <a:r>
              <a:rPr b="0" i="0" lang="en-US" sz="1700" u="none" cap="none" strike="noStrike">
                <a:solidFill>
                  <a:srgbClr val="272525"/>
                </a:solidFill>
                <a:latin typeface="Inter"/>
                <a:ea typeface="Inter"/>
                <a:cs typeface="Inter"/>
                <a:sym typeface="Inter"/>
              </a:rPr>
              <a:t>Standardized tests for memory, language, problem-solving.</a:t>
            </a:r>
            <a:endParaRPr b="0" i="0" sz="1700" u="none" cap="none" strike="noStrike"/>
          </a:p>
        </p:txBody>
      </p:sp>
      <p:sp>
        <p:nvSpPr>
          <p:cNvPr id="163" name="Google Shape;163;p18"/>
          <p:cNvSpPr/>
          <p:nvPr/>
        </p:nvSpPr>
        <p:spPr>
          <a:xfrm>
            <a:off x="766167" y="4255770"/>
            <a:ext cx="4220051" cy="700564"/>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272525"/>
              </a:buClr>
              <a:buSzPts val="1700"/>
              <a:buFont typeface="Inter"/>
              <a:buChar char="•"/>
            </a:pPr>
            <a:r>
              <a:rPr b="0" i="0" lang="en-US" sz="1700" u="none" cap="none" strike="noStrike">
                <a:solidFill>
                  <a:srgbClr val="272525"/>
                </a:solidFill>
                <a:latin typeface="Inter"/>
                <a:ea typeface="Inter"/>
                <a:cs typeface="Inter"/>
                <a:sym typeface="Inter"/>
              </a:rPr>
              <a:t>MMSE and MoCA provide cognitive profiles.</a:t>
            </a:r>
            <a:endParaRPr b="0" i="0" sz="1700" u="none" cap="none" strike="noStrike"/>
          </a:p>
        </p:txBody>
      </p:sp>
      <p:sp>
        <p:nvSpPr>
          <p:cNvPr id="164" name="Google Shape;164;p18"/>
          <p:cNvSpPr/>
          <p:nvPr/>
        </p:nvSpPr>
        <p:spPr>
          <a:xfrm>
            <a:off x="5205055" y="2817852"/>
            <a:ext cx="4220170" cy="30480"/>
          </a:xfrm>
          <a:prstGeom prst="rect">
            <a:avLst/>
          </a:prstGeom>
          <a:solidFill>
            <a:srgbClr val="007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8"/>
          <p:cNvSpPr/>
          <p:nvPr/>
        </p:nvSpPr>
        <p:spPr>
          <a:xfrm>
            <a:off x="5205055" y="2988231"/>
            <a:ext cx="3293983" cy="359092"/>
          </a:xfrm>
          <a:prstGeom prst="rect">
            <a:avLst/>
          </a:prstGeom>
          <a:noFill/>
          <a:ln>
            <a:noFill/>
          </a:ln>
        </p:spPr>
        <p:txBody>
          <a:bodyPr anchorCtr="0" anchor="t" bIns="0" lIns="0" spcFirstLastPara="1" rIns="0" wrap="square" tIns="0">
            <a:noAutofit/>
          </a:bodyPr>
          <a:lstStyle/>
          <a:p>
            <a:pPr indent="0" lvl="0" marL="0" marR="0" rtl="0" algn="l">
              <a:lnSpc>
                <a:spcPct val="124444"/>
              </a:lnSpc>
              <a:spcBef>
                <a:spcPts val="0"/>
              </a:spcBef>
              <a:spcAft>
                <a:spcPts val="0"/>
              </a:spcAft>
              <a:buClr>
                <a:srgbClr val="272525"/>
              </a:buClr>
              <a:buSzPts val="2250"/>
              <a:buFont typeface="Petrona"/>
              <a:buNone/>
            </a:pPr>
            <a:r>
              <a:rPr b="1" i="0" lang="en-US" sz="2250" u="none" cap="none" strike="noStrike">
                <a:solidFill>
                  <a:srgbClr val="272525"/>
                </a:solidFill>
                <a:latin typeface="Petrona"/>
                <a:ea typeface="Petrona"/>
                <a:cs typeface="Petrona"/>
                <a:sym typeface="Petrona"/>
              </a:rPr>
              <a:t>Structural Brain Imaging</a:t>
            </a:r>
            <a:endParaRPr b="0" i="0" sz="2250" u="none" cap="none" strike="noStrike"/>
          </a:p>
        </p:txBody>
      </p:sp>
      <p:sp>
        <p:nvSpPr>
          <p:cNvPr id="166" name="Google Shape;166;p18"/>
          <p:cNvSpPr/>
          <p:nvPr/>
        </p:nvSpPr>
        <p:spPr>
          <a:xfrm>
            <a:off x="5205055" y="3478649"/>
            <a:ext cx="4220170" cy="700564"/>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272525"/>
              </a:buClr>
              <a:buSzPts val="1700"/>
              <a:buFont typeface="Inter"/>
              <a:buChar char="•"/>
            </a:pPr>
            <a:r>
              <a:rPr b="0" i="0" lang="en-US" sz="1700" u="none" cap="none" strike="noStrike">
                <a:solidFill>
                  <a:srgbClr val="272525"/>
                </a:solidFill>
                <a:latin typeface="Inter"/>
                <a:ea typeface="Inter"/>
                <a:cs typeface="Inter"/>
                <a:sym typeface="Inter"/>
              </a:rPr>
              <a:t>MRI scans: hippocampal atrophy, cortical thinning.</a:t>
            </a:r>
            <a:endParaRPr b="0" i="0" sz="1700" u="none" cap="none" strike="noStrike"/>
          </a:p>
        </p:txBody>
      </p:sp>
      <p:sp>
        <p:nvSpPr>
          <p:cNvPr id="167" name="Google Shape;167;p18"/>
          <p:cNvSpPr/>
          <p:nvPr/>
        </p:nvSpPr>
        <p:spPr>
          <a:xfrm>
            <a:off x="5205055" y="4255770"/>
            <a:ext cx="4220170" cy="350282"/>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272525"/>
              </a:buClr>
              <a:buSzPts val="1700"/>
              <a:buFont typeface="Inter"/>
              <a:buChar char="•"/>
            </a:pPr>
            <a:r>
              <a:rPr b="0" i="0" lang="en-US" sz="1700" u="none" cap="none" strike="noStrike">
                <a:solidFill>
                  <a:srgbClr val="272525"/>
                </a:solidFill>
                <a:latin typeface="Inter"/>
                <a:ea typeface="Inter"/>
                <a:cs typeface="Inter"/>
                <a:sym typeface="Inter"/>
              </a:rPr>
              <a:t>Track brain tissue loss.</a:t>
            </a:r>
            <a:endParaRPr b="0" i="0" sz="1700" u="none" cap="none" strike="noStrike"/>
          </a:p>
        </p:txBody>
      </p:sp>
      <p:sp>
        <p:nvSpPr>
          <p:cNvPr id="168" name="Google Shape;168;p18"/>
          <p:cNvSpPr/>
          <p:nvPr/>
        </p:nvSpPr>
        <p:spPr>
          <a:xfrm>
            <a:off x="9644063" y="2817852"/>
            <a:ext cx="4220170" cy="30480"/>
          </a:xfrm>
          <a:prstGeom prst="rect">
            <a:avLst/>
          </a:prstGeom>
          <a:solidFill>
            <a:srgbClr val="007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8"/>
          <p:cNvSpPr/>
          <p:nvPr/>
        </p:nvSpPr>
        <p:spPr>
          <a:xfrm>
            <a:off x="9644063" y="2988231"/>
            <a:ext cx="2873335" cy="359092"/>
          </a:xfrm>
          <a:prstGeom prst="rect">
            <a:avLst/>
          </a:prstGeom>
          <a:noFill/>
          <a:ln>
            <a:noFill/>
          </a:ln>
        </p:spPr>
        <p:txBody>
          <a:bodyPr anchorCtr="0" anchor="t" bIns="0" lIns="0" spcFirstLastPara="1" rIns="0" wrap="square" tIns="0">
            <a:noAutofit/>
          </a:bodyPr>
          <a:lstStyle/>
          <a:p>
            <a:pPr indent="0" lvl="0" marL="0" marR="0" rtl="0" algn="l">
              <a:lnSpc>
                <a:spcPct val="124444"/>
              </a:lnSpc>
              <a:spcBef>
                <a:spcPts val="0"/>
              </a:spcBef>
              <a:spcAft>
                <a:spcPts val="0"/>
              </a:spcAft>
              <a:buClr>
                <a:srgbClr val="272525"/>
              </a:buClr>
              <a:buSzPts val="2250"/>
              <a:buFont typeface="Petrona"/>
              <a:buNone/>
            </a:pPr>
            <a:r>
              <a:rPr b="1" i="0" lang="en-US" sz="2250" u="none" cap="none" strike="noStrike">
                <a:solidFill>
                  <a:srgbClr val="272525"/>
                </a:solidFill>
                <a:latin typeface="Petrona"/>
                <a:ea typeface="Petrona"/>
                <a:cs typeface="Petrona"/>
                <a:sym typeface="Petrona"/>
              </a:rPr>
              <a:t>Molecular Imaging</a:t>
            </a:r>
            <a:endParaRPr b="0" i="0" sz="2250" u="none" cap="none" strike="noStrike"/>
          </a:p>
        </p:txBody>
      </p:sp>
      <p:sp>
        <p:nvSpPr>
          <p:cNvPr id="170" name="Google Shape;170;p18"/>
          <p:cNvSpPr/>
          <p:nvPr/>
        </p:nvSpPr>
        <p:spPr>
          <a:xfrm>
            <a:off x="9644063" y="3478649"/>
            <a:ext cx="4220170" cy="700564"/>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272525"/>
              </a:buClr>
              <a:buSzPts val="1700"/>
              <a:buFont typeface="Inter"/>
              <a:buChar char="•"/>
            </a:pPr>
            <a:r>
              <a:rPr b="0" i="0" lang="en-US" sz="1700" u="none" cap="none" strike="noStrike">
                <a:solidFill>
                  <a:srgbClr val="272525"/>
                </a:solidFill>
                <a:latin typeface="Inter"/>
                <a:ea typeface="Inter"/>
                <a:cs typeface="Inter"/>
                <a:sym typeface="Inter"/>
              </a:rPr>
              <a:t>PET scans visualize amyloid plaques, tau tangles.</a:t>
            </a:r>
            <a:endParaRPr b="0" i="0" sz="1700" u="none" cap="none" strike="noStrike"/>
          </a:p>
        </p:txBody>
      </p:sp>
      <p:sp>
        <p:nvSpPr>
          <p:cNvPr id="171" name="Google Shape;171;p18"/>
          <p:cNvSpPr/>
          <p:nvPr/>
        </p:nvSpPr>
        <p:spPr>
          <a:xfrm>
            <a:off x="9644063" y="4255770"/>
            <a:ext cx="4220170" cy="700564"/>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272525"/>
              </a:buClr>
              <a:buSzPts val="1700"/>
              <a:buFont typeface="Inter"/>
              <a:buChar char="•"/>
            </a:pPr>
            <a:r>
              <a:rPr b="0" i="0" lang="en-US" sz="1700" u="none" cap="none" strike="noStrike">
                <a:solidFill>
                  <a:srgbClr val="272525"/>
                </a:solidFill>
                <a:latin typeface="Inter"/>
                <a:ea typeface="Inter"/>
                <a:cs typeface="Inter"/>
                <a:sym typeface="Inter"/>
              </a:rPr>
              <a:t>Definitive diagnosis, pathology tracking.</a:t>
            </a:r>
            <a:endParaRPr b="0" i="0" sz="1700" u="none" cap="none" strike="noStrike"/>
          </a:p>
        </p:txBody>
      </p:sp>
      <p:sp>
        <p:nvSpPr>
          <p:cNvPr id="172" name="Google Shape;172;p18"/>
          <p:cNvSpPr/>
          <p:nvPr/>
        </p:nvSpPr>
        <p:spPr>
          <a:xfrm>
            <a:off x="766167" y="5680829"/>
            <a:ext cx="6439614" cy="30480"/>
          </a:xfrm>
          <a:prstGeom prst="rect">
            <a:avLst/>
          </a:prstGeom>
          <a:solidFill>
            <a:srgbClr val="007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8"/>
          <p:cNvSpPr/>
          <p:nvPr/>
        </p:nvSpPr>
        <p:spPr>
          <a:xfrm>
            <a:off x="766167" y="5851208"/>
            <a:ext cx="3808571" cy="359092"/>
          </a:xfrm>
          <a:prstGeom prst="rect">
            <a:avLst/>
          </a:prstGeom>
          <a:noFill/>
          <a:ln>
            <a:noFill/>
          </a:ln>
        </p:spPr>
        <p:txBody>
          <a:bodyPr anchorCtr="0" anchor="t" bIns="0" lIns="0" spcFirstLastPara="1" rIns="0" wrap="square" tIns="0">
            <a:noAutofit/>
          </a:bodyPr>
          <a:lstStyle/>
          <a:p>
            <a:pPr indent="0" lvl="0" marL="0" marR="0" rtl="0" algn="l">
              <a:lnSpc>
                <a:spcPct val="124444"/>
              </a:lnSpc>
              <a:spcBef>
                <a:spcPts val="0"/>
              </a:spcBef>
              <a:spcAft>
                <a:spcPts val="0"/>
              </a:spcAft>
              <a:buClr>
                <a:srgbClr val="272525"/>
              </a:buClr>
              <a:buSzPts val="2250"/>
              <a:buFont typeface="Petrona"/>
              <a:buNone/>
            </a:pPr>
            <a:r>
              <a:rPr b="1" i="0" lang="en-US" sz="2250" u="none" cap="none" strike="noStrike">
                <a:solidFill>
                  <a:srgbClr val="272525"/>
                </a:solidFill>
                <a:latin typeface="Petrona"/>
                <a:ea typeface="Petrona"/>
                <a:cs typeface="Petrona"/>
                <a:sym typeface="Petrona"/>
              </a:rPr>
              <a:t>Cerebrospinal Fluid Analysis</a:t>
            </a:r>
            <a:endParaRPr b="0" i="0" sz="2250" u="none" cap="none" strike="noStrike"/>
          </a:p>
        </p:txBody>
      </p:sp>
      <p:sp>
        <p:nvSpPr>
          <p:cNvPr id="174" name="Google Shape;174;p18"/>
          <p:cNvSpPr/>
          <p:nvPr/>
        </p:nvSpPr>
        <p:spPr>
          <a:xfrm>
            <a:off x="766167" y="6341626"/>
            <a:ext cx="6439614" cy="700564"/>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272525"/>
              </a:buClr>
              <a:buSzPts val="1700"/>
              <a:buFont typeface="Inter"/>
              <a:buChar char="•"/>
            </a:pPr>
            <a:r>
              <a:rPr b="0" i="0" lang="en-US" sz="1700" u="none" cap="none" strike="noStrike">
                <a:solidFill>
                  <a:srgbClr val="272525"/>
                </a:solidFill>
                <a:latin typeface="Inter"/>
                <a:ea typeface="Inter"/>
                <a:cs typeface="Inter"/>
                <a:sym typeface="Inter"/>
              </a:rPr>
              <a:t>CSF biomarkers: amyloid-β42, total tau, phosphorylated tau.</a:t>
            </a:r>
            <a:endParaRPr b="0" i="0" sz="1700" u="none" cap="none" strike="noStrike"/>
          </a:p>
        </p:txBody>
      </p:sp>
      <p:sp>
        <p:nvSpPr>
          <p:cNvPr id="175" name="Google Shape;175;p18"/>
          <p:cNvSpPr/>
          <p:nvPr/>
        </p:nvSpPr>
        <p:spPr>
          <a:xfrm>
            <a:off x="766167" y="7118747"/>
            <a:ext cx="6439614" cy="350282"/>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272525"/>
              </a:buClr>
              <a:buSzPts val="1700"/>
              <a:buFont typeface="Inter"/>
              <a:buChar char="•"/>
            </a:pPr>
            <a:r>
              <a:rPr b="0" i="0" lang="en-US" sz="1700" u="none" cap="none" strike="noStrike">
                <a:solidFill>
                  <a:srgbClr val="272525"/>
                </a:solidFill>
                <a:latin typeface="Inter"/>
                <a:ea typeface="Inter"/>
                <a:cs typeface="Inter"/>
                <a:sym typeface="Inter"/>
              </a:rPr>
              <a:t>Indicates pathology, often pre-symptomatic.</a:t>
            </a:r>
            <a:endParaRPr b="0" i="0" sz="1700" u="none" cap="none" strike="noStrike"/>
          </a:p>
        </p:txBody>
      </p:sp>
      <p:sp>
        <p:nvSpPr>
          <p:cNvPr id="176" name="Google Shape;176;p18"/>
          <p:cNvSpPr/>
          <p:nvPr/>
        </p:nvSpPr>
        <p:spPr>
          <a:xfrm>
            <a:off x="7424618" y="5680829"/>
            <a:ext cx="6439614" cy="30480"/>
          </a:xfrm>
          <a:prstGeom prst="rect">
            <a:avLst/>
          </a:prstGeom>
          <a:solidFill>
            <a:srgbClr val="007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8"/>
          <p:cNvSpPr/>
          <p:nvPr/>
        </p:nvSpPr>
        <p:spPr>
          <a:xfrm>
            <a:off x="7424618" y="5851208"/>
            <a:ext cx="3250644" cy="359092"/>
          </a:xfrm>
          <a:prstGeom prst="rect">
            <a:avLst/>
          </a:prstGeom>
          <a:noFill/>
          <a:ln>
            <a:noFill/>
          </a:ln>
        </p:spPr>
        <p:txBody>
          <a:bodyPr anchorCtr="0" anchor="t" bIns="0" lIns="0" spcFirstLastPara="1" rIns="0" wrap="square" tIns="0">
            <a:noAutofit/>
          </a:bodyPr>
          <a:lstStyle/>
          <a:p>
            <a:pPr indent="0" lvl="0" marL="0" marR="0" rtl="0" algn="l">
              <a:lnSpc>
                <a:spcPct val="124444"/>
              </a:lnSpc>
              <a:spcBef>
                <a:spcPts val="0"/>
              </a:spcBef>
              <a:spcAft>
                <a:spcPts val="0"/>
              </a:spcAft>
              <a:buClr>
                <a:srgbClr val="272525"/>
              </a:buClr>
              <a:buSzPts val="2250"/>
              <a:buFont typeface="Petrona"/>
              <a:buNone/>
            </a:pPr>
            <a:r>
              <a:rPr b="1" i="0" lang="en-US" sz="2250" u="none" cap="none" strike="noStrike">
                <a:solidFill>
                  <a:srgbClr val="272525"/>
                </a:solidFill>
                <a:latin typeface="Petrona"/>
                <a:ea typeface="Petrona"/>
                <a:cs typeface="Petrona"/>
                <a:sym typeface="Petrona"/>
              </a:rPr>
              <a:t>Blood-Based Biomarkers</a:t>
            </a:r>
            <a:endParaRPr b="0" i="0" sz="2250" u="none" cap="none" strike="noStrike"/>
          </a:p>
        </p:txBody>
      </p:sp>
      <p:sp>
        <p:nvSpPr>
          <p:cNvPr id="178" name="Google Shape;178;p18"/>
          <p:cNvSpPr/>
          <p:nvPr/>
        </p:nvSpPr>
        <p:spPr>
          <a:xfrm>
            <a:off x="7424618" y="6341626"/>
            <a:ext cx="6439614" cy="350282"/>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272525"/>
              </a:buClr>
              <a:buSzPts val="1700"/>
              <a:buFont typeface="Inter"/>
              <a:buChar char="•"/>
            </a:pPr>
            <a:r>
              <a:rPr b="0" i="0" lang="en-US" sz="1700" u="none" cap="none" strike="noStrike">
                <a:solidFill>
                  <a:srgbClr val="272525"/>
                </a:solidFill>
                <a:latin typeface="Inter"/>
                <a:ea typeface="Inter"/>
                <a:cs typeface="Inter"/>
                <a:sym typeface="Inter"/>
              </a:rPr>
              <a:t>Plasma tests: phosphorylated tau, amyloid ratios.</a:t>
            </a:r>
            <a:endParaRPr b="0" i="0" sz="1700" u="none" cap="none" strike="noStrike"/>
          </a:p>
        </p:txBody>
      </p:sp>
      <p:sp>
        <p:nvSpPr>
          <p:cNvPr id="179" name="Google Shape;179;p18"/>
          <p:cNvSpPr/>
          <p:nvPr/>
        </p:nvSpPr>
        <p:spPr>
          <a:xfrm>
            <a:off x="7424618" y="6768465"/>
            <a:ext cx="6439614" cy="350282"/>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272525"/>
              </a:buClr>
              <a:buSzPts val="1700"/>
              <a:buFont typeface="Inter"/>
              <a:buChar char="•"/>
            </a:pPr>
            <a:r>
              <a:rPr b="0" i="0" lang="en-US" sz="1700" u="none" cap="none" strike="noStrike">
                <a:solidFill>
                  <a:srgbClr val="272525"/>
                </a:solidFill>
                <a:latin typeface="Inter"/>
                <a:ea typeface="Inter"/>
                <a:cs typeface="Inter"/>
                <a:sym typeface="Inter"/>
              </a:rPr>
              <a:t>Earlier, less invasive screening.</a:t>
            </a:r>
            <a:endParaRPr b="0" i="0" sz="1700" u="none" cap="none" strike="noStrike"/>
          </a:p>
        </p:txBody>
      </p:sp>
      <p:pic>
        <p:nvPicPr>
          <p:cNvPr id="180" name="Google Shape;180;p18" title="Screenshot 2025-10-25 at 9.04.40 AM.png"/>
          <p:cNvPicPr preferRelativeResize="0"/>
          <p:nvPr/>
        </p:nvPicPr>
        <p:blipFill>
          <a:blip r:embed="rId3">
            <a:alphaModFix/>
          </a:blip>
          <a:stretch>
            <a:fillRect/>
          </a:stretch>
        </p:blipFill>
        <p:spPr>
          <a:xfrm>
            <a:off x="12880025" y="7810575"/>
            <a:ext cx="1629225" cy="304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9"/>
          <p:cNvSpPr/>
          <p:nvPr/>
        </p:nvSpPr>
        <p:spPr>
          <a:xfrm>
            <a:off x="734020" y="577810"/>
            <a:ext cx="13162359" cy="1376363"/>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000000"/>
              </a:buClr>
              <a:buSzPts val="4300"/>
              <a:buFont typeface="Petrona"/>
              <a:buNone/>
            </a:pPr>
            <a:r>
              <a:rPr b="1" i="0" lang="en-US" sz="4300" u="none" cap="none" strike="noStrike">
                <a:solidFill>
                  <a:srgbClr val="000000"/>
                </a:solidFill>
                <a:latin typeface="Petrona"/>
                <a:ea typeface="Petrona"/>
                <a:cs typeface="Petrona"/>
                <a:sym typeface="Petrona"/>
              </a:rPr>
              <a:t>Computational Modelling: Predicting Disease Progression and Drug Targets</a:t>
            </a:r>
            <a:endParaRPr b="0" i="0" sz="4300" u="none" cap="none" strike="noStrike"/>
          </a:p>
        </p:txBody>
      </p:sp>
      <p:sp>
        <p:nvSpPr>
          <p:cNvPr id="187" name="Google Shape;187;p19"/>
          <p:cNvSpPr/>
          <p:nvPr/>
        </p:nvSpPr>
        <p:spPr>
          <a:xfrm>
            <a:off x="734020" y="2478405"/>
            <a:ext cx="4303633" cy="41279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2600"/>
              <a:buFont typeface="Petrona"/>
              <a:buNone/>
            </a:pPr>
            <a:r>
              <a:rPr b="1" i="0" lang="en-US" sz="2600" u="none" cap="none" strike="noStrike">
                <a:solidFill>
                  <a:srgbClr val="000000"/>
                </a:solidFill>
                <a:latin typeface="Petrona"/>
                <a:ea typeface="Petrona"/>
                <a:cs typeface="Petrona"/>
                <a:sym typeface="Petrona"/>
              </a:rPr>
              <a:t>Systems Biology Approaches</a:t>
            </a:r>
            <a:endParaRPr b="0" i="0" sz="2600" u="none" cap="none" strike="noStrike"/>
          </a:p>
        </p:txBody>
      </p:sp>
      <p:sp>
        <p:nvSpPr>
          <p:cNvPr id="188" name="Google Shape;188;p19"/>
          <p:cNvSpPr/>
          <p:nvPr/>
        </p:nvSpPr>
        <p:spPr>
          <a:xfrm>
            <a:off x="734020" y="3100864"/>
            <a:ext cx="6325433" cy="335399"/>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Integrates multi-omics data for disease simulation.</a:t>
            </a:r>
            <a:endParaRPr b="0" i="0" sz="1650" u="none" cap="none" strike="noStrike"/>
          </a:p>
        </p:txBody>
      </p:sp>
      <p:sp>
        <p:nvSpPr>
          <p:cNvPr id="189" name="Google Shape;189;p19"/>
          <p:cNvSpPr/>
          <p:nvPr/>
        </p:nvSpPr>
        <p:spPr>
          <a:xfrm>
            <a:off x="734020" y="3509605"/>
            <a:ext cx="6325433" cy="670798"/>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Multi-scale models track aggregation, neuroinflammation, dysfunction.</a:t>
            </a:r>
            <a:endParaRPr b="0" i="0" sz="1650" u="none" cap="none" strike="noStrike"/>
          </a:p>
        </p:txBody>
      </p:sp>
      <p:sp>
        <p:nvSpPr>
          <p:cNvPr id="190" name="Google Shape;190;p19"/>
          <p:cNvSpPr/>
          <p:nvPr/>
        </p:nvSpPr>
        <p:spPr>
          <a:xfrm>
            <a:off x="734020" y="4253746"/>
            <a:ext cx="6325433" cy="335399"/>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Agent-based models simulate amyloid/tau spread.</a:t>
            </a:r>
            <a:endParaRPr b="0" i="0" sz="1650" u="none" cap="none" strike="noStrike"/>
          </a:p>
        </p:txBody>
      </p:sp>
      <p:sp>
        <p:nvSpPr>
          <p:cNvPr id="191" name="Google Shape;191;p19"/>
          <p:cNvSpPr/>
          <p:nvPr/>
        </p:nvSpPr>
        <p:spPr>
          <a:xfrm>
            <a:off x="734020" y="4662488"/>
            <a:ext cx="6325433" cy="670798"/>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Biophysical models explore protein misfolding and neuronal death.</a:t>
            </a:r>
            <a:endParaRPr b="0" i="0" sz="1650" u="none" cap="none" strike="noStrike"/>
          </a:p>
        </p:txBody>
      </p:sp>
      <p:sp>
        <p:nvSpPr>
          <p:cNvPr id="192" name="Google Shape;192;p19"/>
          <p:cNvSpPr/>
          <p:nvPr/>
        </p:nvSpPr>
        <p:spPr>
          <a:xfrm>
            <a:off x="7578566" y="2478405"/>
            <a:ext cx="3964900" cy="41279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2600"/>
              <a:buFont typeface="Petrona"/>
              <a:buNone/>
            </a:pPr>
            <a:r>
              <a:rPr b="1" i="0" lang="en-US" sz="2600" u="none" cap="none" strike="noStrike">
                <a:solidFill>
                  <a:srgbClr val="000000"/>
                </a:solidFill>
                <a:latin typeface="Petrona"/>
                <a:ea typeface="Petrona"/>
                <a:cs typeface="Petrona"/>
                <a:sym typeface="Petrona"/>
              </a:rPr>
              <a:t>Drug Target Identification</a:t>
            </a:r>
            <a:endParaRPr b="0" i="0" sz="2600" u="none" cap="none" strike="noStrike"/>
          </a:p>
        </p:txBody>
      </p:sp>
      <p:sp>
        <p:nvSpPr>
          <p:cNvPr id="193" name="Google Shape;193;p19"/>
          <p:cNvSpPr/>
          <p:nvPr/>
        </p:nvSpPr>
        <p:spPr>
          <a:xfrm>
            <a:off x="7578566" y="3100864"/>
            <a:ext cx="6325433" cy="335399"/>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Network-based identification of key therapeutic targets.</a:t>
            </a:r>
            <a:endParaRPr b="0" i="0" sz="1650" u="none" cap="none" strike="noStrike"/>
          </a:p>
        </p:txBody>
      </p:sp>
      <p:sp>
        <p:nvSpPr>
          <p:cNvPr id="194" name="Google Shape;194;p19"/>
          <p:cNvSpPr/>
          <p:nvPr/>
        </p:nvSpPr>
        <p:spPr>
          <a:xfrm>
            <a:off x="7578566" y="3509605"/>
            <a:ext cx="6325433" cy="335399"/>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Predicts interventions to halt/reverse disease.</a:t>
            </a:r>
            <a:endParaRPr b="0" i="0" sz="1650" u="none" cap="none" strike="noStrike"/>
          </a:p>
        </p:txBody>
      </p:sp>
      <p:sp>
        <p:nvSpPr>
          <p:cNvPr id="195" name="Google Shape;195;p19"/>
          <p:cNvSpPr/>
          <p:nvPr/>
        </p:nvSpPr>
        <p:spPr>
          <a:xfrm>
            <a:off x="7578566" y="3918347"/>
            <a:ext cx="6325433" cy="335399"/>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Virtual screening of millions of compounds.</a:t>
            </a:r>
            <a:endParaRPr b="0" i="0" sz="1650" u="none" cap="none" strike="noStrike"/>
          </a:p>
        </p:txBody>
      </p:sp>
      <p:sp>
        <p:nvSpPr>
          <p:cNvPr id="196" name="Google Shape;196;p19"/>
          <p:cNvSpPr/>
          <p:nvPr/>
        </p:nvSpPr>
        <p:spPr>
          <a:xfrm>
            <a:off x="7578566" y="4327088"/>
            <a:ext cx="6325433" cy="335399"/>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Accelerates drug candidate discovery.</a:t>
            </a:r>
            <a:endParaRPr b="0" i="0" sz="1650" u="none" cap="none" strike="noStrike"/>
          </a:p>
        </p:txBody>
      </p:sp>
      <p:sp>
        <p:nvSpPr>
          <p:cNvPr id="197" name="Google Shape;197;p19"/>
          <p:cNvSpPr/>
          <p:nvPr/>
        </p:nvSpPr>
        <p:spPr>
          <a:xfrm>
            <a:off x="1520309" y="5766911"/>
            <a:ext cx="2752487" cy="344091"/>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272525"/>
              </a:buClr>
              <a:buSzPts val="2150"/>
              <a:buFont typeface="Petrona"/>
              <a:buNone/>
            </a:pPr>
            <a:r>
              <a:rPr b="1" i="0" lang="en-US" sz="2150" u="none" cap="none" strike="noStrike">
                <a:solidFill>
                  <a:srgbClr val="272525"/>
                </a:solidFill>
                <a:latin typeface="Petrona"/>
                <a:ea typeface="Petrona"/>
                <a:cs typeface="Petrona"/>
                <a:sym typeface="Petrona"/>
              </a:rPr>
              <a:t>Network Medicine</a:t>
            </a:r>
            <a:endParaRPr b="0" i="0" sz="2150" u="none" cap="none" strike="noStrike"/>
          </a:p>
        </p:txBody>
      </p:sp>
      <p:sp>
        <p:nvSpPr>
          <p:cNvPr id="198" name="Google Shape;198;p19"/>
          <p:cNvSpPr/>
          <p:nvPr/>
        </p:nvSpPr>
        <p:spPr>
          <a:xfrm>
            <a:off x="1520309" y="6236732"/>
            <a:ext cx="3426381" cy="670798"/>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Maps protein interactions &amp; signaling.</a:t>
            </a:r>
            <a:endParaRPr b="0" i="0" sz="1650" u="none" cap="none" strike="noStrike"/>
          </a:p>
        </p:txBody>
      </p:sp>
      <p:sp>
        <p:nvSpPr>
          <p:cNvPr id="199" name="Google Shape;199;p19"/>
          <p:cNvSpPr/>
          <p:nvPr/>
        </p:nvSpPr>
        <p:spPr>
          <a:xfrm>
            <a:off x="1520309" y="6980872"/>
            <a:ext cx="3426381" cy="670798"/>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Reveals disease mechanisms &amp; intervention points.</a:t>
            </a:r>
            <a:endParaRPr b="0" i="0" sz="1650" u="none" cap="none" strike="noStrike"/>
          </a:p>
        </p:txBody>
      </p:sp>
      <p:sp>
        <p:nvSpPr>
          <p:cNvPr id="200" name="Google Shape;200;p19"/>
          <p:cNvSpPr/>
          <p:nvPr/>
        </p:nvSpPr>
        <p:spPr>
          <a:xfrm>
            <a:off x="5995035" y="5766911"/>
            <a:ext cx="2752487" cy="344091"/>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272525"/>
              </a:buClr>
              <a:buSzPts val="2150"/>
              <a:buFont typeface="Petrona"/>
              <a:buNone/>
            </a:pPr>
            <a:r>
              <a:rPr b="1" i="0" lang="en-US" sz="2150" u="none" cap="none" strike="noStrike">
                <a:solidFill>
                  <a:srgbClr val="272525"/>
                </a:solidFill>
                <a:latin typeface="Petrona"/>
                <a:ea typeface="Petrona"/>
                <a:cs typeface="Petrona"/>
                <a:sym typeface="Petrona"/>
              </a:rPr>
              <a:t>Temporal Modelling</a:t>
            </a:r>
            <a:endParaRPr b="0" i="0" sz="2150" u="none" cap="none" strike="noStrike"/>
          </a:p>
        </p:txBody>
      </p:sp>
      <p:sp>
        <p:nvSpPr>
          <p:cNvPr id="201" name="Google Shape;201;p19"/>
          <p:cNvSpPr/>
          <p:nvPr/>
        </p:nvSpPr>
        <p:spPr>
          <a:xfrm>
            <a:off x="5995035" y="6236732"/>
            <a:ext cx="3426500" cy="670798"/>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Predicts disease trajectory from biomarkers.</a:t>
            </a:r>
            <a:endParaRPr b="0" i="0" sz="1650" u="none" cap="none" strike="noStrike"/>
          </a:p>
        </p:txBody>
      </p:sp>
      <p:sp>
        <p:nvSpPr>
          <p:cNvPr id="202" name="Google Shape;202;p19"/>
          <p:cNvSpPr/>
          <p:nvPr/>
        </p:nvSpPr>
        <p:spPr>
          <a:xfrm>
            <a:off x="5995035" y="6980872"/>
            <a:ext cx="3426500" cy="670798"/>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Personalized prognosis &amp; clinical trial timing.</a:t>
            </a:r>
            <a:endParaRPr b="0" i="0" sz="1650" u="none" cap="none" strike="noStrike"/>
          </a:p>
        </p:txBody>
      </p:sp>
      <p:sp>
        <p:nvSpPr>
          <p:cNvPr id="203" name="Google Shape;203;p19"/>
          <p:cNvSpPr/>
          <p:nvPr/>
        </p:nvSpPr>
        <p:spPr>
          <a:xfrm>
            <a:off x="10469880" y="5766911"/>
            <a:ext cx="2914769" cy="344091"/>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272525"/>
              </a:buClr>
              <a:buSzPts val="2150"/>
              <a:buFont typeface="Petrona"/>
              <a:buNone/>
            </a:pPr>
            <a:r>
              <a:rPr b="1" i="0" lang="en-US" sz="2150" u="none" cap="none" strike="noStrike">
                <a:solidFill>
                  <a:srgbClr val="272525"/>
                </a:solidFill>
                <a:latin typeface="Petrona"/>
                <a:ea typeface="Petrona"/>
                <a:cs typeface="Petrona"/>
                <a:sym typeface="Petrona"/>
              </a:rPr>
              <a:t>Multi-Target Strategies</a:t>
            </a:r>
            <a:endParaRPr b="0" i="0" sz="2150" u="none" cap="none" strike="noStrike"/>
          </a:p>
        </p:txBody>
      </p:sp>
      <p:sp>
        <p:nvSpPr>
          <p:cNvPr id="204" name="Google Shape;204;p19"/>
          <p:cNvSpPr/>
          <p:nvPr/>
        </p:nvSpPr>
        <p:spPr>
          <a:xfrm>
            <a:off x="10469880" y="6236732"/>
            <a:ext cx="3426381" cy="670798"/>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Identifies drug combinations for multiple pathways.</a:t>
            </a:r>
            <a:endParaRPr b="0" i="0" sz="1650" u="none" cap="none" strike="noStrike"/>
          </a:p>
        </p:txBody>
      </p:sp>
      <p:sp>
        <p:nvSpPr>
          <p:cNvPr id="205" name="Google Shape;205;p19"/>
          <p:cNvSpPr/>
          <p:nvPr/>
        </p:nvSpPr>
        <p:spPr>
          <a:xfrm>
            <a:off x="10469880" y="6980872"/>
            <a:ext cx="3426381" cy="670798"/>
          </a:xfrm>
          <a:prstGeom prst="rect">
            <a:avLst/>
          </a:prstGeom>
          <a:noFill/>
          <a:ln>
            <a:noFill/>
          </a:ln>
        </p:spPr>
        <p:txBody>
          <a:bodyPr anchorCtr="0" anchor="t" bIns="0" lIns="0" spcFirstLastPara="1" rIns="0" wrap="square" tIns="0">
            <a:noAutofit/>
          </a:bodyPr>
          <a:lstStyle/>
          <a:p>
            <a:pPr indent="-342900" lvl="0" marL="342900" marR="0" rtl="0" algn="l">
              <a:lnSpc>
                <a:spcPct val="157575"/>
              </a:lnSpc>
              <a:spcBef>
                <a:spcPts val="0"/>
              </a:spcBef>
              <a:spcAft>
                <a:spcPts val="0"/>
              </a:spcAft>
              <a:buClr>
                <a:srgbClr val="272525"/>
              </a:buClr>
              <a:buSzPts val="1650"/>
              <a:buFont typeface="Inter"/>
              <a:buChar char="•"/>
            </a:pPr>
            <a:r>
              <a:rPr b="0" i="0" lang="en-US" sz="1650" u="none" cap="none" strike="noStrike">
                <a:solidFill>
                  <a:srgbClr val="272525"/>
                </a:solidFill>
                <a:latin typeface="Inter"/>
                <a:ea typeface="Inter"/>
                <a:cs typeface="Inter"/>
                <a:sym typeface="Inter"/>
              </a:rPr>
              <a:t>Potentially higher efficacy than single-target.</a:t>
            </a:r>
            <a:endParaRPr b="0" i="0" sz="1650" u="none" cap="none" strike="noStrike"/>
          </a:p>
        </p:txBody>
      </p:sp>
      <p:pic>
        <p:nvPicPr>
          <p:cNvPr id="206" name="Google Shape;206;p19" title="Screenshot 2025-10-25 at 9.04.40 AM.png"/>
          <p:cNvPicPr preferRelativeResize="0"/>
          <p:nvPr/>
        </p:nvPicPr>
        <p:blipFill>
          <a:blip r:embed="rId3">
            <a:alphaModFix/>
          </a:blip>
          <a:stretch>
            <a:fillRect/>
          </a:stretch>
        </p:blipFill>
        <p:spPr>
          <a:xfrm>
            <a:off x="12880025" y="7810575"/>
            <a:ext cx="1629225" cy="304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0"/>
          <p:cNvSpPr/>
          <p:nvPr/>
        </p:nvSpPr>
        <p:spPr>
          <a:xfrm>
            <a:off x="646748" y="508159"/>
            <a:ext cx="13336905" cy="121277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3800"/>
              <a:buFont typeface="Petrona"/>
              <a:buNone/>
            </a:pPr>
            <a:r>
              <a:rPr b="1" i="0" lang="en-US" sz="3800" u="none" cap="none" strike="noStrike">
                <a:solidFill>
                  <a:srgbClr val="000000"/>
                </a:solidFill>
                <a:latin typeface="Petrona"/>
                <a:ea typeface="Petrona"/>
                <a:cs typeface="Petrona"/>
                <a:sym typeface="Petrona"/>
              </a:rPr>
              <a:t>Machine Learning Applications: Pattern Recognition in Brain Scans and Genetic Data</a:t>
            </a:r>
            <a:endParaRPr b="0" i="0" sz="3800" u="none" cap="none" strike="noStrike"/>
          </a:p>
        </p:txBody>
      </p:sp>
      <p:sp>
        <p:nvSpPr>
          <p:cNvPr id="213" name="Google Shape;213;p20"/>
          <p:cNvSpPr/>
          <p:nvPr/>
        </p:nvSpPr>
        <p:spPr>
          <a:xfrm>
            <a:off x="646748" y="2090499"/>
            <a:ext cx="13336905" cy="295632"/>
          </a:xfrm>
          <a:prstGeom prst="rect">
            <a:avLst/>
          </a:prstGeom>
          <a:noFill/>
          <a:ln>
            <a:noFill/>
          </a:ln>
        </p:spPr>
        <p:txBody>
          <a:bodyPr anchorCtr="0" anchor="t" bIns="0" lIns="0" spcFirstLastPara="1" rIns="0" wrap="square" tIns="0">
            <a:noAutofit/>
          </a:bodyPr>
          <a:lstStyle/>
          <a:p>
            <a:pPr indent="0" lvl="0" marL="0" marR="0" rtl="0" algn="l">
              <a:lnSpc>
                <a:spcPct val="158620"/>
              </a:lnSpc>
              <a:spcBef>
                <a:spcPts val="0"/>
              </a:spcBef>
              <a:spcAft>
                <a:spcPts val="0"/>
              </a:spcAft>
              <a:buClr>
                <a:srgbClr val="272525"/>
              </a:buClr>
              <a:buSzPts val="1450"/>
              <a:buFont typeface="Inter"/>
              <a:buNone/>
            </a:pPr>
            <a:r>
              <a:rPr b="0" i="0" lang="en-US" sz="1450" u="none" cap="none" strike="noStrike">
                <a:solidFill>
                  <a:srgbClr val="272525"/>
                </a:solidFill>
                <a:latin typeface="Inter"/>
                <a:ea typeface="Inter"/>
                <a:cs typeface="Inter"/>
                <a:sym typeface="Inter"/>
              </a:rPr>
              <a:t>AI and ML revolutionize Alzheimer's research by:</a:t>
            </a:r>
            <a:endParaRPr b="0" i="0" sz="1450" u="none" cap="none" strike="noStrike"/>
          </a:p>
        </p:txBody>
      </p:sp>
      <p:sp>
        <p:nvSpPr>
          <p:cNvPr id="214" name="Google Shape;214;p20"/>
          <p:cNvSpPr/>
          <p:nvPr/>
        </p:nvSpPr>
        <p:spPr>
          <a:xfrm>
            <a:off x="646748" y="2594015"/>
            <a:ext cx="13336905" cy="295632"/>
          </a:xfrm>
          <a:prstGeom prst="rect">
            <a:avLst/>
          </a:prstGeom>
          <a:noFill/>
          <a:ln>
            <a:noFill/>
          </a:ln>
        </p:spPr>
        <p:txBody>
          <a:bodyPr anchorCtr="0" anchor="t" bIns="0" lIns="0" spcFirstLastPara="1" rIns="0" wrap="square" tIns="0">
            <a:noAutofit/>
          </a:bodyPr>
          <a:lstStyle/>
          <a:p>
            <a:pPr indent="-342900" lvl="0" marL="342900" marR="0" rtl="0" algn="l">
              <a:lnSpc>
                <a:spcPct val="158620"/>
              </a:lnSpc>
              <a:spcBef>
                <a:spcPts val="0"/>
              </a:spcBef>
              <a:spcAft>
                <a:spcPts val="0"/>
              </a:spcAft>
              <a:buClr>
                <a:srgbClr val="272525"/>
              </a:buClr>
              <a:buSzPts val="1450"/>
              <a:buFont typeface="Inter"/>
              <a:buChar char="•"/>
            </a:pPr>
            <a:r>
              <a:rPr b="0" i="0" lang="en-US" sz="1450" u="none" cap="none" strike="noStrike">
                <a:solidFill>
                  <a:srgbClr val="272525"/>
                </a:solidFill>
                <a:latin typeface="Inter"/>
                <a:ea typeface="Inter"/>
                <a:cs typeface="Inter"/>
                <a:sym typeface="Inter"/>
              </a:rPr>
              <a:t>Detecting subtle patterns.</a:t>
            </a:r>
            <a:endParaRPr b="0" i="0" sz="1450" u="none" cap="none" strike="noStrike"/>
          </a:p>
        </p:txBody>
      </p:sp>
      <p:sp>
        <p:nvSpPr>
          <p:cNvPr id="215" name="Google Shape;215;p20"/>
          <p:cNvSpPr/>
          <p:nvPr/>
        </p:nvSpPr>
        <p:spPr>
          <a:xfrm>
            <a:off x="646748" y="2954298"/>
            <a:ext cx="13336905" cy="295632"/>
          </a:xfrm>
          <a:prstGeom prst="rect">
            <a:avLst/>
          </a:prstGeom>
          <a:noFill/>
          <a:ln>
            <a:noFill/>
          </a:ln>
        </p:spPr>
        <p:txBody>
          <a:bodyPr anchorCtr="0" anchor="t" bIns="0" lIns="0" spcFirstLastPara="1" rIns="0" wrap="square" tIns="0">
            <a:noAutofit/>
          </a:bodyPr>
          <a:lstStyle/>
          <a:p>
            <a:pPr indent="-342900" lvl="0" marL="342900" marR="0" rtl="0" algn="l">
              <a:lnSpc>
                <a:spcPct val="158620"/>
              </a:lnSpc>
              <a:spcBef>
                <a:spcPts val="0"/>
              </a:spcBef>
              <a:spcAft>
                <a:spcPts val="0"/>
              </a:spcAft>
              <a:buClr>
                <a:srgbClr val="272525"/>
              </a:buClr>
              <a:buSzPts val="1450"/>
              <a:buFont typeface="Inter"/>
              <a:buChar char="•"/>
            </a:pPr>
            <a:r>
              <a:rPr b="0" i="0" lang="en-US" sz="1450" u="none" cap="none" strike="noStrike">
                <a:solidFill>
                  <a:srgbClr val="272525"/>
                </a:solidFill>
                <a:latin typeface="Inter"/>
                <a:ea typeface="Inter"/>
                <a:cs typeface="Inter"/>
                <a:sym typeface="Inter"/>
              </a:rPr>
              <a:t>Predicting disease outcomes.</a:t>
            </a:r>
            <a:endParaRPr b="0" i="0" sz="1450" u="none" cap="none" strike="noStrike"/>
          </a:p>
        </p:txBody>
      </p:sp>
      <p:sp>
        <p:nvSpPr>
          <p:cNvPr id="216" name="Google Shape;216;p20"/>
          <p:cNvSpPr/>
          <p:nvPr/>
        </p:nvSpPr>
        <p:spPr>
          <a:xfrm>
            <a:off x="646748" y="3457813"/>
            <a:ext cx="6576060" cy="2039541"/>
          </a:xfrm>
          <a:prstGeom prst="roundRect">
            <a:avLst>
              <a:gd fmla="val 3806" name="adj"/>
            </a:avLst>
          </a:prstGeom>
          <a:solidFill>
            <a:srgbClr val="FFFFFF">
              <a:alpha val="74901"/>
            </a:srgbClr>
          </a:solidFill>
          <a:ln cap="flat" cmpd="sng" w="22850">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0"/>
          <p:cNvSpPr/>
          <p:nvPr/>
        </p:nvSpPr>
        <p:spPr>
          <a:xfrm>
            <a:off x="669608" y="3480673"/>
            <a:ext cx="6530340" cy="554355"/>
          </a:xfrm>
          <a:prstGeom prst="roundRect">
            <a:avLst>
              <a:gd fmla="val 9054"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0"/>
          <p:cNvSpPr/>
          <p:nvPr/>
        </p:nvSpPr>
        <p:spPr>
          <a:xfrm>
            <a:off x="854393" y="4219813"/>
            <a:ext cx="2595086" cy="303133"/>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272525"/>
              </a:buClr>
              <a:buSzPts val="1900"/>
              <a:buFont typeface="Petrona"/>
              <a:buNone/>
            </a:pPr>
            <a:r>
              <a:rPr b="1" i="0" lang="en-US" sz="1900" u="none" cap="none" strike="noStrike">
                <a:solidFill>
                  <a:srgbClr val="272525"/>
                </a:solidFill>
                <a:latin typeface="Petrona"/>
                <a:ea typeface="Petrona"/>
                <a:cs typeface="Petrona"/>
                <a:sym typeface="Petrona"/>
              </a:rPr>
              <a:t>Neuroimaging Analysis</a:t>
            </a:r>
            <a:endParaRPr b="0" i="0" sz="1900" u="none" cap="none" strike="noStrike"/>
          </a:p>
        </p:txBody>
      </p:sp>
      <p:sp>
        <p:nvSpPr>
          <p:cNvPr id="219" name="Google Shape;219;p20"/>
          <p:cNvSpPr/>
          <p:nvPr/>
        </p:nvSpPr>
        <p:spPr>
          <a:xfrm>
            <a:off x="854393" y="4633793"/>
            <a:ext cx="6160770" cy="295632"/>
          </a:xfrm>
          <a:prstGeom prst="rect">
            <a:avLst/>
          </a:prstGeom>
          <a:noFill/>
          <a:ln>
            <a:noFill/>
          </a:ln>
        </p:spPr>
        <p:txBody>
          <a:bodyPr anchorCtr="0" anchor="t" bIns="0" lIns="0" spcFirstLastPara="1" rIns="0" wrap="square" tIns="0">
            <a:noAutofit/>
          </a:bodyPr>
          <a:lstStyle/>
          <a:p>
            <a:pPr indent="-342900" lvl="0" marL="342900" marR="0" rtl="0" algn="l">
              <a:lnSpc>
                <a:spcPct val="158620"/>
              </a:lnSpc>
              <a:spcBef>
                <a:spcPts val="0"/>
              </a:spcBef>
              <a:spcAft>
                <a:spcPts val="0"/>
              </a:spcAft>
              <a:buClr>
                <a:srgbClr val="272525"/>
              </a:buClr>
              <a:buSzPts val="1450"/>
              <a:buFont typeface="Inter"/>
              <a:buChar char="•"/>
            </a:pPr>
            <a:r>
              <a:rPr b="0" i="0" lang="en-US" sz="1450" u="none" cap="none" strike="noStrike">
                <a:solidFill>
                  <a:srgbClr val="272525"/>
                </a:solidFill>
                <a:latin typeface="Inter"/>
                <a:ea typeface="Inter"/>
                <a:cs typeface="Inter"/>
                <a:sym typeface="Inter"/>
              </a:rPr>
              <a:t>Deep learning models distinguish Alzheimer's (90%+ accuracy).</a:t>
            </a:r>
            <a:endParaRPr b="0" i="0" sz="1450" u="none" cap="none" strike="noStrike"/>
          </a:p>
        </p:txBody>
      </p:sp>
      <p:sp>
        <p:nvSpPr>
          <p:cNvPr id="220" name="Google Shape;220;p20"/>
          <p:cNvSpPr/>
          <p:nvPr/>
        </p:nvSpPr>
        <p:spPr>
          <a:xfrm>
            <a:off x="854393" y="4994077"/>
            <a:ext cx="6160770" cy="295632"/>
          </a:xfrm>
          <a:prstGeom prst="rect">
            <a:avLst/>
          </a:prstGeom>
          <a:noFill/>
          <a:ln>
            <a:noFill/>
          </a:ln>
        </p:spPr>
        <p:txBody>
          <a:bodyPr anchorCtr="0" anchor="t" bIns="0" lIns="0" spcFirstLastPara="1" rIns="0" wrap="square" tIns="0">
            <a:noAutofit/>
          </a:bodyPr>
          <a:lstStyle/>
          <a:p>
            <a:pPr indent="-342900" lvl="0" marL="342900" marR="0" rtl="0" algn="l">
              <a:lnSpc>
                <a:spcPct val="158620"/>
              </a:lnSpc>
              <a:spcBef>
                <a:spcPts val="0"/>
              </a:spcBef>
              <a:spcAft>
                <a:spcPts val="0"/>
              </a:spcAft>
              <a:buClr>
                <a:srgbClr val="272525"/>
              </a:buClr>
              <a:buSzPts val="1450"/>
              <a:buFont typeface="Inter"/>
              <a:buChar char="•"/>
            </a:pPr>
            <a:r>
              <a:rPr b="0" i="0" lang="en-US" sz="1450" u="none" cap="none" strike="noStrike">
                <a:solidFill>
                  <a:srgbClr val="272525"/>
                </a:solidFill>
                <a:latin typeface="Inter"/>
                <a:ea typeface="Inter"/>
                <a:cs typeface="Inter"/>
                <a:sym typeface="Inter"/>
              </a:rPr>
              <a:t>Identify atrophy patterns years before diagnosis.</a:t>
            </a:r>
            <a:endParaRPr b="0" i="0" sz="1450" u="none" cap="none" strike="noStrike"/>
          </a:p>
        </p:txBody>
      </p:sp>
      <p:sp>
        <p:nvSpPr>
          <p:cNvPr id="221" name="Google Shape;221;p20"/>
          <p:cNvSpPr/>
          <p:nvPr/>
        </p:nvSpPr>
        <p:spPr>
          <a:xfrm>
            <a:off x="7407593" y="3457813"/>
            <a:ext cx="6576060" cy="2039541"/>
          </a:xfrm>
          <a:prstGeom prst="roundRect">
            <a:avLst>
              <a:gd fmla="val 3806" name="adj"/>
            </a:avLst>
          </a:prstGeom>
          <a:solidFill>
            <a:srgbClr val="FFFFFF">
              <a:alpha val="74901"/>
            </a:srgbClr>
          </a:solidFill>
          <a:ln cap="flat" cmpd="sng" w="22850">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0"/>
          <p:cNvSpPr/>
          <p:nvPr/>
        </p:nvSpPr>
        <p:spPr>
          <a:xfrm>
            <a:off x="7430452" y="3480673"/>
            <a:ext cx="6530340" cy="554355"/>
          </a:xfrm>
          <a:prstGeom prst="roundRect">
            <a:avLst>
              <a:gd fmla="val 9054"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0"/>
          <p:cNvSpPr/>
          <p:nvPr/>
        </p:nvSpPr>
        <p:spPr>
          <a:xfrm>
            <a:off x="7615238" y="4219813"/>
            <a:ext cx="2778919" cy="303133"/>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272525"/>
              </a:buClr>
              <a:buSzPts val="1900"/>
              <a:buFont typeface="Petrona"/>
              <a:buNone/>
            </a:pPr>
            <a:r>
              <a:rPr b="1" i="0" lang="en-US" sz="1900" u="none" cap="none" strike="noStrike">
                <a:solidFill>
                  <a:srgbClr val="272525"/>
                </a:solidFill>
                <a:latin typeface="Petrona"/>
                <a:ea typeface="Petrona"/>
                <a:cs typeface="Petrona"/>
                <a:sym typeface="Petrona"/>
              </a:rPr>
              <a:t>Genomic Risk Prediction</a:t>
            </a:r>
            <a:endParaRPr b="0" i="0" sz="1900" u="none" cap="none" strike="noStrike"/>
          </a:p>
        </p:txBody>
      </p:sp>
      <p:sp>
        <p:nvSpPr>
          <p:cNvPr id="224" name="Google Shape;224;p20"/>
          <p:cNvSpPr/>
          <p:nvPr/>
        </p:nvSpPr>
        <p:spPr>
          <a:xfrm>
            <a:off x="7615238" y="4633793"/>
            <a:ext cx="6160770" cy="295632"/>
          </a:xfrm>
          <a:prstGeom prst="rect">
            <a:avLst/>
          </a:prstGeom>
          <a:noFill/>
          <a:ln>
            <a:noFill/>
          </a:ln>
        </p:spPr>
        <p:txBody>
          <a:bodyPr anchorCtr="0" anchor="t" bIns="0" lIns="0" spcFirstLastPara="1" rIns="0" wrap="square" tIns="0">
            <a:noAutofit/>
          </a:bodyPr>
          <a:lstStyle/>
          <a:p>
            <a:pPr indent="-342900" lvl="0" marL="342900" marR="0" rtl="0" algn="l">
              <a:lnSpc>
                <a:spcPct val="158620"/>
              </a:lnSpc>
              <a:spcBef>
                <a:spcPts val="0"/>
              </a:spcBef>
              <a:spcAft>
                <a:spcPts val="0"/>
              </a:spcAft>
              <a:buClr>
                <a:srgbClr val="272525"/>
              </a:buClr>
              <a:buSzPts val="1450"/>
              <a:buFont typeface="Inter"/>
              <a:buChar char="•"/>
            </a:pPr>
            <a:r>
              <a:rPr b="0" i="0" lang="en-US" sz="1450" u="none" cap="none" strike="noStrike">
                <a:solidFill>
                  <a:srgbClr val="272525"/>
                </a:solidFill>
                <a:latin typeface="Inter"/>
                <a:ea typeface="Inter"/>
                <a:cs typeface="Inter"/>
                <a:sym typeface="Inter"/>
              </a:rPr>
              <a:t>ML algorithms integrate genetic variants.</a:t>
            </a:r>
            <a:endParaRPr b="0" i="0" sz="1450" u="none" cap="none" strike="noStrike"/>
          </a:p>
        </p:txBody>
      </p:sp>
      <p:sp>
        <p:nvSpPr>
          <p:cNvPr id="225" name="Google Shape;225;p20"/>
          <p:cNvSpPr/>
          <p:nvPr/>
        </p:nvSpPr>
        <p:spPr>
          <a:xfrm>
            <a:off x="7615238" y="4994077"/>
            <a:ext cx="6160770" cy="295632"/>
          </a:xfrm>
          <a:prstGeom prst="rect">
            <a:avLst/>
          </a:prstGeom>
          <a:noFill/>
          <a:ln>
            <a:noFill/>
          </a:ln>
        </p:spPr>
        <p:txBody>
          <a:bodyPr anchorCtr="0" anchor="t" bIns="0" lIns="0" spcFirstLastPara="1" rIns="0" wrap="square" tIns="0">
            <a:noAutofit/>
          </a:bodyPr>
          <a:lstStyle/>
          <a:p>
            <a:pPr indent="-342900" lvl="0" marL="342900" marR="0" rtl="0" algn="l">
              <a:lnSpc>
                <a:spcPct val="158620"/>
              </a:lnSpc>
              <a:spcBef>
                <a:spcPts val="0"/>
              </a:spcBef>
              <a:spcAft>
                <a:spcPts val="0"/>
              </a:spcAft>
              <a:buClr>
                <a:srgbClr val="272525"/>
              </a:buClr>
              <a:buSzPts val="1450"/>
              <a:buFont typeface="Inter"/>
              <a:buChar char="•"/>
            </a:pPr>
            <a:r>
              <a:rPr b="0" i="0" lang="en-US" sz="1450" u="none" cap="none" strike="noStrike">
                <a:solidFill>
                  <a:srgbClr val="272525"/>
                </a:solidFill>
                <a:latin typeface="Inter"/>
                <a:ea typeface="Inter"/>
                <a:cs typeface="Inter"/>
                <a:sym typeface="Inter"/>
              </a:rPr>
              <a:t>Predict individual disease susceptibility.</a:t>
            </a:r>
            <a:endParaRPr b="0" i="0" sz="1450" u="none" cap="none" strike="noStrike"/>
          </a:p>
        </p:txBody>
      </p:sp>
      <p:sp>
        <p:nvSpPr>
          <p:cNvPr id="226" name="Google Shape;226;p20"/>
          <p:cNvSpPr/>
          <p:nvPr/>
        </p:nvSpPr>
        <p:spPr>
          <a:xfrm>
            <a:off x="646748" y="5682139"/>
            <a:ext cx="6576060" cy="2039541"/>
          </a:xfrm>
          <a:prstGeom prst="roundRect">
            <a:avLst>
              <a:gd fmla="val 3806" name="adj"/>
            </a:avLst>
          </a:prstGeom>
          <a:solidFill>
            <a:srgbClr val="FFFFFF">
              <a:alpha val="74901"/>
            </a:srgbClr>
          </a:solidFill>
          <a:ln cap="flat" cmpd="sng" w="22850">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0"/>
          <p:cNvSpPr/>
          <p:nvPr/>
        </p:nvSpPr>
        <p:spPr>
          <a:xfrm>
            <a:off x="669608" y="5704999"/>
            <a:ext cx="6530340" cy="554355"/>
          </a:xfrm>
          <a:prstGeom prst="roundRect">
            <a:avLst>
              <a:gd fmla="val 9054"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0"/>
          <p:cNvSpPr/>
          <p:nvPr/>
        </p:nvSpPr>
        <p:spPr>
          <a:xfrm>
            <a:off x="854393" y="6444139"/>
            <a:ext cx="2679502" cy="303133"/>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272525"/>
              </a:buClr>
              <a:buSzPts val="1900"/>
              <a:buFont typeface="Petrona"/>
              <a:buNone/>
            </a:pPr>
            <a:r>
              <a:rPr b="1" i="0" lang="en-US" sz="1900" u="none" cap="none" strike="noStrike">
                <a:solidFill>
                  <a:srgbClr val="272525"/>
                </a:solidFill>
                <a:latin typeface="Petrona"/>
                <a:ea typeface="Petrona"/>
                <a:cs typeface="Petrona"/>
                <a:sym typeface="Petrona"/>
              </a:rPr>
              <a:t>Progression Forecasting</a:t>
            </a:r>
            <a:endParaRPr b="0" i="0" sz="1900" u="none" cap="none" strike="noStrike"/>
          </a:p>
        </p:txBody>
      </p:sp>
      <p:sp>
        <p:nvSpPr>
          <p:cNvPr id="229" name="Google Shape;229;p20"/>
          <p:cNvSpPr/>
          <p:nvPr/>
        </p:nvSpPr>
        <p:spPr>
          <a:xfrm>
            <a:off x="854393" y="6858119"/>
            <a:ext cx="6160770" cy="295632"/>
          </a:xfrm>
          <a:prstGeom prst="rect">
            <a:avLst/>
          </a:prstGeom>
          <a:noFill/>
          <a:ln>
            <a:noFill/>
          </a:ln>
        </p:spPr>
        <p:txBody>
          <a:bodyPr anchorCtr="0" anchor="t" bIns="0" lIns="0" spcFirstLastPara="1" rIns="0" wrap="square" tIns="0">
            <a:noAutofit/>
          </a:bodyPr>
          <a:lstStyle/>
          <a:p>
            <a:pPr indent="-342900" lvl="0" marL="342900" marR="0" rtl="0" algn="l">
              <a:lnSpc>
                <a:spcPct val="158620"/>
              </a:lnSpc>
              <a:spcBef>
                <a:spcPts val="0"/>
              </a:spcBef>
              <a:spcAft>
                <a:spcPts val="0"/>
              </a:spcAft>
              <a:buClr>
                <a:srgbClr val="272525"/>
              </a:buClr>
              <a:buSzPts val="1450"/>
              <a:buFont typeface="Inter"/>
              <a:buChar char="•"/>
            </a:pPr>
            <a:r>
              <a:rPr b="0" i="0" lang="en-US" sz="1450" u="none" cap="none" strike="noStrike">
                <a:solidFill>
                  <a:srgbClr val="272525"/>
                </a:solidFill>
                <a:latin typeface="Inter"/>
                <a:ea typeface="Inter"/>
                <a:cs typeface="Inter"/>
                <a:sym typeface="Inter"/>
              </a:rPr>
              <a:t>Models combine clinical, imaging, and biomarker data.</a:t>
            </a:r>
            <a:endParaRPr b="0" i="0" sz="1450" u="none" cap="none" strike="noStrike"/>
          </a:p>
        </p:txBody>
      </p:sp>
      <p:sp>
        <p:nvSpPr>
          <p:cNvPr id="230" name="Google Shape;230;p20"/>
          <p:cNvSpPr/>
          <p:nvPr/>
        </p:nvSpPr>
        <p:spPr>
          <a:xfrm>
            <a:off x="854393" y="7218402"/>
            <a:ext cx="6160770" cy="295632"/>
          </a:xfrm>
          <a:prstGeom prst="rect">
            <a:avLst/>
          </a:prstGeom>
          <a:noFill/>
          <a:ln>
            <a:noFill/>
          </a:ln>
        </p:spPr>
        <p:txBody>
          <a:bodyPr anchorCtr="0" anchor="t" bIns="0" lIns="0" spcFirstLastPara="1" rIns="0" wrap="square" tIns="0">
            <a:noAutofit/>
          </a:bodyPr>
          <a:lstStyle/>
          <a:p>
            <a:pPr indent="-342900" lvl="0" marL="342900" marR="0" rtl="0" algn="l">
              <a:lnSpc>
                <a:spcPct val="158620"/>
              </a:lnSpc>
              <a:spcBef>
                <a:spcPts val="0"/>
              </a:spcBef>
              <a:spcAft>
                <a:spcPts val="0"/>
              </a:spcAft>
              <a:buClr>
                <a:srgbClr val="272525"/>
              </a:buClr>
              <a:buSzPts val="1450"/>
              <a:buFont typeface="Inter"/>
              <a:buChar char="•"/>
            </a:pPr>
            <a:r>
              <a:rPr b="0" i="0" lang="en-US" sz="1450" u="none" cap="none" strike="noStrike">
                <a:solidFill>
                  <a:srgbClr val="272525"/>
                </a:solidFill>
                <a:latin typeface="Inter"/>
                <a:ea typeface="Inter"/>
                <a:cs typeface="Inter"/>
                <a:sym typeface="Inter"/>
              </a:rPr>
              <a:t>Predict cognitive decline trajectories.</a:t>
            </a:r>
            <a:endParaRPr b="0" i="0" sz="1450" u="none" cap="none" strike="noStrike"/>
          </a:p>
        </p:txBody>
      </p:sp>
      <p:sp>
        <p:nvSpPr>
          <p:cNvPr id="231" name="Google Shape;231;p20"/>
          <p:cNvSpPr/>
          <p:nvPr/>
        </p:nvSpPr>
        <p:spPr>
          <a:xfrm>
            <a:off x="7407593" y="5682139"/>
            <a:ext cx="6576060" cy="2039541"/>
          </a:xfrm>
          <a:prstGeom prst="roundRect">
            <a:avLst>
              <a:gd fmla="val 3806" name="adj"/>
            </a:avLst>
          </a:prstGeom>
          <a:solidFill>
            <a:srgbClr val="FFFFFF">
              <a:alpha val="74901"/>
            </a:srgbClr>
          </a:solidFill>
          <a:ln cap="flat" cmpd="sng" w="22850">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0"/>
          <p:cNvSpPr/>
          <p:nvPr/>
        </p:nvSpPr>
        <p:spPr>
          <a:xfrm>
            <a:off x="7430452" y="5704999"/>
            <a:ext cx="6530340" cy="554355"/>
          </a:xfrm>
          <a:prstGeom prst="roundRect">
            <a:avLst>
              <a:gd fmla="val 9054" name="adj"/>
            </a:avLst>
          </a:prstGeom>
          <a:solidFill>
            <a:srgbClr val="CCE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0"/>
          <p:cNvSpPr/>
          <p:nvPr/>
        </p:nvSpPr>
        <p:spPr>
          <a:xfrm>
            <a:off x="7615238" y="6444139"/>
            <a:ext cx="2425541" cy="303133"/>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272525"/>
              </a:buClr>
              <a:buSzPts val="1900"/>
              <a:buFont typeface="Petrona"/>
              <a:buNone/>
            </a:pPr>
            <a:r>
              <a:rPr b="1" i="0" lang="en-US" sz="1900" u="none" cap="none" strike="noStrike">
                <a:solidFill>
                  <a:srgbClr val="272525"/>
                </a:solidFill>
                <a:latin typeface="Petrona"/>
                <a:ea typeface="Petrona"/>
                <a:cs typeface="Petrona"/>
                <a:sym typeface="Petrona"/>
              </a:rPr>
              <a:t>Subtype Discovery</a:t>
            </a:r>
            <a:endParaRPr b="0" i="0" sz="1900" u="none" cap="none" strike="noStrike"/>
          </a:p>
        </p:txBody>
      </p:sp>
      <p:sp>
        <p:nvSpPr>
          <p:cNvPr id="234" name="Google Shape;234;p20"/>
          <p:cNvSpPr/>
          <p:nvPr/>
        </p:nvSpPr>
        <p:spPr>
          <a:xfrm>
            <a:off x="7615238" y="6858119"/>
            <a:ext cx="6160770" cy="295632"/>
          </a:xfrm>
          <a:prstGeom prst="rect">
            <a:avLst/>
          </a:prstGeom>
          <a:noFill/>
          <a:ln>
            <a:noFill/>
          </a:ln>
        </p:spPr>
        <p:txBody>
          <a:bodyPr anchorCtr="0" anchor="t" bIns="0" lIns="0" spcFirstLastPara="1" rIns="0" wrap="square" tIns="0">
            <a:noAutofit/>
          </a:bodyPr>
          <a:lstStyle/>
          <a:p>
            <a:pPr indent="-342900" lvl="0" marL="342900" marR="0" rtl="0" algn="l">
              <a:lnSpc>
                <a:spcPct val="158620"/>
              </a:lnSpc>
              <a:spcBef>
                <a:spcPts val="0"/>
              </a:spcBef>
              <a:spcAft>
                <a:spcPts val="0"/>
              </a:spcAft>
              <a:buClr>
                <a:srgbClr val="272525"/>
              </a:buClr>
              <a:buSzPts val="1450"/>
              <a:buFont typeface="Inter"/>
              <a:buChar char="•"/>
            </a:pPr>
            <a:r>
              <a:rPr b="0" i="0" lang="en-US" sz="1450" u="none" cap="none" strike="noStrike">
                <a:solidFill>
                  <a:srgbClr val="272525"/>
                </a:solidFill>
                <a:latin typeface="Inter"/>
                <a:ea typeface="Inter"/>
                <a:cs typeface="Inter"/>
                <a:sym typeface="Inter"/>
              </a:rPr>
              <a:t>Unsupervised clustering identifies distinct subtypes.</a:t>
            </a:r>
            <a:endParaRPr b="0" i="0" sz="1450" u="none" cap="none" strike="noStrike"/>
          </a:p>
        </p:txBody>
      </p:sp>
      <p:sp>
        <p:nvSpPr>
          <p:cNvPr id="235" name="Google Shape;235;p20"/>
          <p:cNvSpPr/>
          <p:nvPr/>
        </p:nvSpPr>
        <p:spPr>
          <a:xfrm>
            <a:off x="7615238" y="7218402"/>
            <a:ext cx="6160770" cy="295632"/>
          </a:xfrm>
          <a:prstGeom prst="rect">
            <a:avLst/>
          </a:prstGeom>
          <a:noFill/>
          <a:ln>
            <a:noFill/>
          </a:ln>
        </p:spPr>
        <p:txBody>
          <a:bodyPr anchorCtr="0" anchor="t" bIns="0" lIns="0" spcFirstLastPara="1" rIns="0" wrap="square" tIns="0">
            <a:noAutofit/>
          </a:bodyPr>
          <a:lstStyle/>
          <a:p>
            <a:pPr indent="-342900" lvl="0" marL="342900" marR="0" rtl="0" algn="l">
              <a:lnSpc>
                <a:spcPct val="158620"/>
              </a:lnSpc>
              <a:spcBef>
                <a:spcPts val="0"/>
              </a:spcBef>
              <a:spcAft>
                <a:spcPts val="0"/>
              </a:spcAft>
              <a:buClr>
                <a:srgbClr val="272525"/>
              </a:buClr>
              <a:buSzPts val="1450"/>
              <a:buFont typeface="Inter"/>
              <a:buChar char="•"/>
            </a:pPr>
            <a:r>
              <a:rPr b="0" i="0" lang="en-US" sz="1450" u="none" cap="none" strike="noStrike">
                <a:solidFill>
                  <a:srgbClr val="272525"/>
                </a:solidFill>
                <a:latin typeface="Inter"/>
                <a:ea typeface="Inter"/>
                <a:cs typeface="Inter"/>
                <a:sym typeface="Inter"/>
              </a:rPr>
              <a:t>Suggests targeted therapeutic approaches.</a:t>
            </a:r>
            <a:endParaRPr b="0" i="0" sz="1450" u="none" cap="none" strike="noStrike"/>
          </a:p>
        </p:txBody>
      </p:sp>
      <p:pic>
        <p:nvPicPr>
          <p:cNvPr id="236" name="Google Shape;236;p20" title="Screenshot 2025-10-25 at 9.04.40 AM.png"/>
          <p:cNvPicPr preferRelativeResize="0"/>
          <p:nvPr/>
        </p:nvPicPr>
        <p:blipFill>
          <a:blip r:embed="rId3">
            <a:alphaModFix/>
          </a:blip>
          <a:stretch>
            <a:fillRect/>
          </a:stretch>
        </p:blipFill>
        <p:spPr>
          <a:xfrm>
            <a:off x="12880025" y="7810575"/>
            <a:ext cx="1629225" cy="304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1"/>
          <p:cNvSpPr/>
          <p:nvPr/>
        </p:nvSpPr>
        <p:spPr>
          <a:xfrm>
            <a:off x="575548" y="452199"/>
            <a:ext cx="13479304" cy="1079183"/>
          </a:xfrm>
          <a:prstGeom prst="rect">
            <a:avLst/>
          </a:prstGeom>
          <a:noFill/>
          <a:ln>
            <a:noFill/>
          </a:ln>
        </p:spPr>
        <p:txBody>
          <a:bodyPr anchorCtr="0" anchor="t" bIns="0" lIns="0" spcFirstLastPara="1" rIns="0" wrap="square" tIns="0">
            <a:noAutofit/>
          </a:bodyPr>
          <a:lstStyle/>
          <a:p>
            <a:pPr indent="0" lvl="0" marL="0" marR="0" rtl="0" algn="l">
              <a:lnSpc>
                <a:spcPct val="125373"/>
              </a:lnSpc>
              <a:spcBef>
                <a:spcPts val="0"/>
              </a:spcBef>
              <a:spcAft>
                <a:spcPts val="0"/>
              </a:spcAft>
              <a:buClr>
                <a:srgbClr val="000000"/>
              </a:buClr>
              <a:buSzPts val="3350"/>
              <a:buFont typeface="Petrona"/>
              <a:buNone/>
            </a:pPr>
            <a:r>
              <a:rPr b="1" i="0" lang="en-US" sz="3350" u="none" cap="none" strike="noStrike">
                <a:solidFill>
                  <a:srgbClr val="000000"/>
                </a:solidFill>
                <a:latin typeface="Petrona"/>
                <a:ea typeface="Petrona"/>
                <a:cs typeface="Petrona"/>
                <a:sym typeface="Petrona"/>
              </a:rPr>
              <a:t>AI-Driven Drug Discovery: Virtual Screening, Molecular Dynamics, and Treatment Development</a:t>
            </a:r>
            <a:endParaRPr b="0" i="0" sz="3350" u="none" cap="none" strike="noStrike"/>
          </a:p>
        </p:txBody>
      </p:sp>
      <p:pic>
        <p:nvPicPr>
          <p:cNvPr descr="preencoded.png" id="243" name="Google Shape;243;p21"/>
          <p:cNvPicPr preferRelativeResize="0"/>
          <p:nvPr/>
        </p:nvPicPr>
        <p:blipFill rotWithShape="1">
          <a:blip r:embed="rId3">
            <a:alphaModFix/>
          </a:blip>
          <a:srcRect b="0" l="0" r="0" t="0"/>
          <a:stretch/>
        </p:blipFill>
        <p:spPr>
          <a:xfrm>
            <a:off x="3533100" y="3799750"/>
            <a:ext cx="4277375" cy="4277375"/>
          </a:xfrm>
          <a:prstGeom prst="rect">
            <a:avLst/>
          </a:prstGeom>
          <a:noFill/>
          <a:ln>
            <a:noFill/>
          </a:ln>
        </p:spPr>
      </p:pic>
      <p:sp>
        <p:nvSpPr>
          <p:cNvPr id="244" name="Google Shape;244;p21"/>
          <p:cNvSpPr/>
          <p:nvPr/>
        </p:nvSpPr>
        <p:spPr>
          <a:xfrm>
            <a:off x="10847224" y="1962864"/>
            <a:ext cx="22800" cy="4059300"/>
          </a:xfrm>
          <a:prstGeom prst="roundRect">
            <a:avLst>
              <a:gd fmla="val 302140" name="adj"/>
            </a:avLst>
          </a:prstGeom>
          <a:solidFill>
            <a:srgbClr val="B2D4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45" name="Google Shape;245;p21"/>
          <p:cNvSpPr/>
          <p:nvPr/>
        </p:nvSpPr>
        <p:spPr>
          <a:xfrm>
            <a:off x="10203275" y="2136338"/>
            <a:ext cx="493200" cy="22800"/>
          </a:xfrm>
          <a:prstGeom prst="roundRect">
            <a:avLst>
              <a:gd fmla="val 302140" name="adj"/>
            </a:avLst>
          </a:prstGeom>
          <a:solidFill>
            <a:srgbClr val="B2D4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10673691" y="1962864"/>
            <a:ext cx="369900" cy="369900"/>
          </a:xfrm>
          <a:prstGeom prst="roundRect">
            <a:avLst>
              <a:gd fmla="val 18671"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a:off x="10729114" y="1985903"/>
            <a:ext cx="258900" cy="323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000"/>
              <a:buFont typeface="Petrona"/>
              <a:buNone/>
            </a:pPr>
            <a:r>
              <a:rPr b="1" i="0" lang="en-US" sz="2000" u="none" cap="none" strike="noStrike">
                <a:solidFill>
                  <a:srgbClr val="272525"/>
                </a:solidFill>
                <a:latin typeface="Petrona"/>
                <a:ea typeface="Petrona"/>
                <a:cs typeface="Petrona"/>
                <a:sym typeface="Petrona"/>
              </a:rPr>
              <a:t>1</a:t>
            </a:r>
            <a:endParaRPr b="0" i="0" sz="2000" u="none" cap="none" strike="noStrike"/>
          </a:p>
        </p:txBody>
      </p:sp>
      <p:sp>
        <p:nvSpPr>
          <p:cNvPr id="248" name="Google Shape;248;p21"/>
          <p:cNvSpPr/>
          <p:nvPr/>
        </p:nvSpPr>
        <p:spPr>
          <a:xfrm>
            <a:off x="7878044" y="2019300"/>
            <a:ext cx="2158500" cy="269700"/>
          </a:xfrm>
          <a:prstGeom prst="rect">
            <a:avLst/>
          </a:prstGeom>
          <a:noFill/>
          <a:ln>
            <a:noFill/>
          </a:ln>
        </p:spPr>
        <p:txBody>
          <a:bodyPr anchorCtr="0" anchor="t" bIns="0" lIns="0" spcFirstLastPara="1" rIns="0" wrap="square" tIns="0">
            <a:noAutofit/>
          </a:bodyPr>
          <a:lstStyle/>
          <a:p>
            <a:pPr indent="0" lvl="0" marL="0" marR="0" rtl="0" algn="r">
              <a:lnSpc>
                <a:spcPct val="127272"/>
              </a:lnSpc>
              <a:spcBef>
                <a:spcPts val="0"/>
              </a:spcBef>
              <a:spcAft>
                <a:spcPts val="0"/>
              </a:spcAft>
              <a:buClr>
                <a:srgbClr val="272525"/>
              </a:buClr>
              <a:buSzPts val="1650"/>
              <a:buFont typeface="Petrona"/>
              <a:buNone/>
            </a:pPr>
            <a:r>
              <a:rPr b="1" i="0" lang="en-US" sz="1650" u="none" cap="none" strike="noStrike">
                <a:solidFill>
                  <a:srgbClr val="272525"/>
                </a:solidFill>
                <a:latin typeface="Petrona"/>
                <a:ea typeface="Petrona"/>
                <a:cs typeface="Petrona"/>
                <a:sym typeface="Petrona"/>
              </a:rPr>
              <a:t>Virtual Screening</a:t>
            </a:r>
            <a:endParaRPr b="0" i="0" sz="1650" u="none" cap="none" strike="noStrike"/>
          </a:p>
        </p:txBody>
      </p:sp>
      <p:sp>
        <p:nvSpPr>
          <p:cNvPr id="249" name="Google Shape;249;p21"/>
          <p:cNvSpPr/>
          <p:nvPr/>
        </p:nvSpPr>
        <p:spPr>
          <a:xfrm>
            <a:off x="7242131" y="2453521"/>
            <a:ext cx="2794200" cy="525900"/>
          </a:xfrm>
          <a:prstGeom prst="rect">
            <a:avLst/>
          </a:prstGeom>
          <a:noFill/>
          <a:ln>
            <a:noFill/>
          </a:ln>
        </p:spPr>
        <p:txBody>
          <a:bodyPr anchorCtr="0" anchor="t" bIns="0" lIns="0" spcFirstLastPara="1" rIns="0" wrap="square" tIns="0">
            <a:noAutofit/>
          </a:bodyPr>
          <a:lstStyle/>
          <a:p>
            <a:pPr indent="0" lvl="0" marL="0" marR="0" rtl="0" algn="r">
              <a:lnSpc>
                <a:spcPct val="164000"/>
              </a:lnSpc>
              <a:spcBef>
                <a:spcPts val="0"/>
              </a:spcBef>
              <a:spcAft>
                <a:spcPts val="0"/>
              </a:spcAft>
              <a:buClr>
                <a:srgbClr val="272525"/>
              </a:buClr>
              <a:buSzPts val="1250"/>
              <a:buFont typeface="Inter"/>
              <a:buNone/>
            </a:pPr>
            <a:r>
              <a:rPr b="0" i="0" lang="en-US" sz="1350" u="none" cap="none" strike="noStrike">
                <a:solidFill>
                  <a:srgbClr val="272525"/>
                </a:solidFill>
                <a:latin typeface="Inter"/>
                <a:ea typeface="Inter"/>
                <a:cs typeface="Inter"/>
                <a:sym typeface="Inter"/>
              </a:rPr>
              <a:t>Predicts compound-protein interactions.</a:t>
            </a:r>
            <a:endParaRPr b="0" i="0" sz="1350" u="none" cap="none" strike="noStrike"/>
          </a:p>
        </p:txBody>
      </p:sp>
      <p:sp>
        <p:nvSpPr>
          <p:cNvPr id="250" name="Google Shape;250;p21"/>
          <p:cNvSpPr/>
          <p:nvPr/>
        </p:nvSpPr>
        <p:spPr>
          <a:xfrm>
            <a:off x="11020758" y="3122890"/>
            <a:ext cx="493200" cy="22800"/>
          </a:xfrm>
          <a:prstGeom prst="roundRect">
            <a:avLst>
              <a:gd fmla="val 302140" name="adj"/>
            </a:avLst>
          </a:prstGeom>
          <a:solidFill>
            <a:srgbClr val="B2D4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51" name="Google Shape;251;p21"/>
          <p:cNvSpPr/>
          <p:nvPr/>
        </p:nvSpPr>
        <p:spPr>
          <a:xfrm>
            <a:off x="10673691" y="2949416"/>
            <a:ext cx="369900" cy="369900"/>
          </a:xfrm>
          <a:prstGeom prst="roundRect">
            <a:avLst>
              <a:gd fmla="val 18671"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52" name="Google Shape;252;p21"/>
          <p:cNvSpPr/>
          <p:nvPr/>
        </p:nvSpPr>
        <p:spPr>
          <a:xfrm>
            <a:off x="10729114" y="2972455"/>
            <a:ext cx="258900" cy="323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000"/>
              <a:buFont typeface="Petrona"/>
              <a:buNone/>
            </a:pPr>
            <a:r>
              <a:rPr b="1" i="0" lang="en-US" sz="2100" u="none" cap="none" strike="noStrike">
                <a:solidFill>
                  <a:srgbClr val="272525"/>
                </a:solidFill>
                <a:latin typeface="Petrona"/>
                <a:ea typeface="Petrona"/>
                <a:cs typeface="Petrona"/>
                <a:sym typeface="Petrona"/>
              </a:rPr>
              <a:t>2</a:t>
            </a:r>
            <a:endParaRPr b="0" i="0" sz="2100" u="none" cap="none" strike="noStrike"/>
          </a:p>
        </p:txBody>
      </p:sp>
      <p:sp>
        <p:nvSpPr>
          <p:cNvPr id="253" name="Google Shape;253;p21"/>
          <p:cNvSpPr/>
          <p:nvPr/>
        </p:nvSpPr>
        <p:spPr>
          <a:xfrm>
            <a:off x="11680900" y="3005852"/>
            <a:ext cx="2158500" cy="269700"/>
          </a:xfrm>
          <a:prstGeom prst="rect">
            <a:avLst/>
          </a:prstGeom>
          <a:noFill/>
          <a:ln>
            <a:noFill/>
          </a:ln>
        </p:spPr>
        <p:txBody>
          <a:bodyPr anchorCtr="0" anchor="t" bIns="0" lIns="0" spcFirstLastPara="1" rIns="0" wrap="square" tIns="0">
            <a:noAutofit/>
          </a:bodyPr>
          <a:lstStyle/>
          <a:p>
            <a:pPr indent="0" lvl="0" marL="0" marR="0" rtl="0" algn="l">
              <a:lnSpc>
                <a:spcPct val="127272"/>
              </a:lnSpc>
              <a:spcBef>
                <a:spcPts val="0"/>
              </a:spcBef>
              <a:spcAft>
                <a:spcPts val="0"/>
              </a:spcAft>
              <a:buClr>
                <a:srgbClr val="272525"/>
              </a:buClr>
              <a:buSzPts val="1650"/>
              <a:buFont typeface="Petrona"/>
              <a:buNone/>
            </a:pPr>
            <a:r>
              <a:rPr b="1" i="0" lang="en-US" sz="1750" u="none" cap="none" strike="noStrike">
                <a:solidFill>
                  <a:srgbClr val="272525"/>
                </a:solidFill>
                <a:latin typeface="Petrona"/>
                <a:ea typeface="Petrona"/>
                <a:cs typeface="Petrona"/>
                <a:sym typeface="Petrona"/>
              </a:rPr>
              <a:t>Molecular Dynamics</a:t>
            </a:r>
            <a:endParaRPr b="0" i="0" sz="1750" u="none" cap="none" strike="noStrike"/>
          </a:p>
        </p:txBody>
      </p:sp>
      <p:sp>
        <p:nvSpPr>
          <p:cNvPr id="254" name="Google Shape;254;p21"/>
          <p:cNvSpPr/>
          <p:nvPr/>
        </p:nvSpPr>
        <p:spPr>
          <a:xfrm>
            <a:off x="11680900" y="3440073"/>
            <a:ext cx="2794200" cy="789000"/>
          </a:xfrm>
          <a:prstGeom prst="rect">
            <a:avLst/>
          </a:prstGeom>
          <a:noFill/>
          <a:ln>
            <a:noFill/>
          </a:ln>
        </p:spPr>
        <p:txBody>
          <a:bodyPr anchorCtr="0" anchor="t" bIns="0" lIns="0" spcFirstLastPara="1" rIns="0" wrap="square" tIns="0">
            <a:noAutofit/>
          </a:bodyPr>
          <a:lstStyle/>
          <a:p>
            <a:pPr indent="0" lvl="0" marL="0" marR="0" rtl="0" algn="l">
              <a:lnSpc>
                <a:spcPct val="164000"/>
              </a:lnSpc>
              <a:spcBef>
                <a:spcPts val="0"/>
              </a:spcBef>
              <a:spcAft>
                <a:spcPts val="0"/>
              </a:spcAft>
              <a:buClr>
                <a:srgbClr val="272525"/>
              </a:buClr>
              <a:buSzPts val="1250"/>
              <a:buFont typeface="Inter"/>
              <a:buNone/>
            </a:pPr>
            <a:r>
              <a:rPr b="0" i="0" lang="en-US" sz="1350" u="none" cap="none" strike="noStrike">
                <a:solidFill>
                  <a:srgbClr val="272525"/>
                </a:solidFill>
                <a:latin typeface="Inter"/>
                <a:ea typeface="Inter"/>
                <a:cs typeface="Inter"/>
                <a:sym typeface="Inter"/>
              </a:rPr>
              <a:t>Simulates atomic interactions; predicts binding, stability, side effects.</a:t>
            </a:r>
            <a:endParaRPr b="0" i="0" sz="1350" u="none" cap="none" strike="noStrike"/>
          </a:p>
        </p:txBody>
      </p:sp>
      <p:sp>
        <p:nvSpPr>
          <p:cNvPr id="255" name="Google Shape;255;p21"/>
          <p:cNvSpPr/>
          <p:nvPr/>
        </p:nvSpPr>
        <p:spPr>
          <a:xfrm>
            <a:off x="10203275" y="3973235"/>
            <a:ext cx="493200" cy="22800"/>
          </a:xfrm>
          <a:prstGeom prst="roundRect">
            <a:avLst>
              <a:gd fmla="val 302140" name="adj"/>
            </a:avLst>
          </a:prstGeom>
          <a:solidFill>
            <a:srgbClr val="B2D4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56" name="Google Shape;256;p21"/>
          <p:cNvSpPr/>
          <p:nvPr/>
        </p:nvSpPr>
        <p:spPr>
          <a:xfrm>
            <a:off x="10673691" y="3799761"/>
            <a:ext cx="369900" cy="369900"/>
          </a:xfrm>
          <a:prstGeom prst="roundRect">
            <a:avLst>
              <a:gd fmla="val 18671"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57" name="Google Shape;257;p21"/>
          <p:cNvSpPr/>
          <p:nvPr/>
        </p:nvSpPr>
        <p:spPr>
          <a:xfrm>
            <a:off x="10729114" y="3822799"/>
            <a:ext cx="258900" cy="323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000"/>
              <a:buFont typeface="Petrona"/>
              <a:buNone/>
            </a:pPr>
            <a:r>
              <a:rPr b="1" i="0" lang="en-US" sz="2100" u="none" cap="none" strike="noStrike">
                <a:solidFill>
                  <a:srgbClr val="272525"/>
                </a:solidFill>
                <a:latin typeface="Petrona"/>
                <a:ea typeface="Petrona"/>
                <a:cs typeface="Petrona"/>
                <a:sym typeface="Petrona"/>
              </a:rPr>
              <a:t>3</a:t>
            </a:r>
            <a:endParaRPr b="0" i="0" sz="2100" u="none" cap="none" strike="noStrike"/>
          </a:p>
        </p:txBody>
      </p:sp>
      <p:sp>
        <p:nvSpPr>
          <p:cNvPr id="258" name="Google Shape;258;p21"/>
          <p:cNvSpPr/>
          <p:nvPr/>
        </p:nvSpPr>
        <p:spPr>
          <a:xfrm>
            <a:off x="7878044" y="3856196"/>
            <a:ext cx="2158500" cy="269700"/>
          </a:xfrm>
          <a:prstGeom prst="rect">
            <a:avLst/>
          </a:prstGeom>
          <a:noFill/>
          <a:ln>
            <a:noFill/>
          </a:ln>
        </p:spPr>
        <p:txBody>
          <a:bodyPr anchorCtr="0" anchor="t" bIns="0" lIns="0" spcFirstLastPara="1" rIns="0" wrap="square" tIns="0">
            <a:noAutofit/>
          </a:bodyPr>
          <a:lstStyle/>
          <a:p>
            <a:pPr indent="0" lvl="0" marL="0" marR="0" rtl="0" algn="r">
              <a:lnSpc>
                <a:spcPct val="127272"/>
              </a:lnSpc>
              <a:spcBef>
                <a:spcPts val="0"/>
              </a:spcBef>
              <a:spcAft>
                <a:spcPts val="0"/>
              </a:spcAft>
              <a:buClr>
                <a:srgbClr val="272525"/>
              </a:buClr>
              <a:buSzPts val="1650"/>
              <a:buFont typeface="Petrona"/>
              <a:buNone/>
            </a:pPr>
            <a:r>
              <a:rPr b="1" i="0" lang="en-US" sz="1750" u="none" cap="none" strike="noStrike">
                <a:solidFill>
                  <a:srgbClr val="272525"/>
                </a:solidFill>
                <a:latin typeface="Petrona"/>
                <a:ea typeface="Petrona"/>
                <a:cs typeface="Petrona"/>
                <a:sym typeface="Petrona"/>
              </a:rPr>
              <a:t>Lead Optimisation</a:t>
            </a:r>
            <a:endParaRPr b="0" i="0" sz="1750" u="none" cap="none" strike="noStrike"/>
          </a:p>
        </p:txBody>
      </p:sp>
      <p:sp>
        <p:nvSpPr>
          <p:cNvPr id="259" name="Google Shape;259;p21"/>
          <p:cNvSpPr/>
          <p:nvPr/>
        </p:nvSpPr>
        <p:spPr>
          <a:xfrm>
            <a:off x="7242131" y="4290417"/>
            <a:ext cx="2794200" cy="525900"/>
          </a:xfrm>
          <a:prstGeom prst="rect">
            <a:avLst/>
          </a:prstGeom>
          <a:noFill/>
          <a:ln>
            <a:noFill/>
          </a:ln>
        </p:spPr>
        <p:txBody>
          <a:bodyPr anchorCtr="0" anchor="t" bIns="0" lIns="0" spcFirstLastPara="1" rIns="0" wrap="square" tIns="0">
            <a:noAutofit/>
          </a:bodyPr>
          <a:lstStyle/>
          <a:p>
            <a:pPr indent="0" lvl="0" marL="0" marR="0" rtl="0" algn="r">
              <a:lnSpc>
                <a:spcPct val="164000"/>
              </a:lnSpc>
              <a:spcBef>
                <a:spcPts val="0"/>
              </a:spcBef>
              <a:spcAft>
                <a:spcPts val="0"/>
              </a:spcAft>
              <a:buClr>
                <a:srgbClr val="272525"/>
              </a:buClr>
              <a:buSzPts val="1250"/>
              <a:buFont typeface="Inter"/>
              <a:buNone/>
            </a:pPr>
            <a:r>
              <a:rPr b="0" i="0" lang="en-US" sz="1350" u="none" cap="none" strike="noStrike">
                <a:solidFill>
                  <a:srgbClr val="272525"/>
                </a:solidFill>
                <a:latin typeface="Inter"/>
                <a:ea typeface="Inter"/>
                <a:cs typeface="Inter"/>
                <a:sym typeface="Inter"/>
              </a:rPr>
              <a:t>Refines drug candidates; optimizes properties.</a:t>
            </a:r>
            <a:endParaRPr b="0" i="0" sz="1350" u="none" cap="none" strike="noStrike"/>
          </a:p>
        </p:txBody>
      </p:sp>
      <p:sp>
        <p:nvSpPr>
          <p:cNvPr id="260" name="Google Shape;260;p21"/>
          <p:cNvSpPr/>
          <p:nvPr/>
        </p:nvSpPr>
        <p:spPr>
          <a:xfrm>
            <a:off x="11020758" y="4823698"/>
            <a:ext cx="493200" cy="22800"/>
          </a:xfrm>
          <a:prstGeom prst="roundRect">
            <a:avLst>
              <a:gd fmla="val 302140" name="adj"/>
            </a:avLst>
          </a:prstGeom>
          <a:solidFill>
            <a:srgbClr val="B2D4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61" name="Google Shape;261;p21"/>
          <p:cNvSpPr/>
          <p:nvPr/>
        </p:nvSpPr>
        <p:spPr>
          <a:xfrm>
            <a:off x="10673691" y="4650224"/>
            <a:ext cx="369900" cy="369900"/>
          </a:xfrm>
          <a:prstGeom prst="roundRect">
            <a:avLst>
              <a:gd fmla="val 18671" name="adj"/>
            </a:avLst>
          </a:prstGeom>
          <a:solidFill>
            <a:srgbClr val="CCEEFF"/>
          </a:solidFill>
          <a:ln cap="flat" cmpd="sng" w="9525">
            <a:solidFill>
              <a:srgbClr val="B2D4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62" name="Google Shape;262;p21"/>
          <p:cNvSpPr/>
          <p:nvPr/>
        </p:nvSpPr>
        <p:spPr>
          <a:xfrm>
            <a:off x="10729114" y="4673263"/>
            <a:ext cx="258900" cy="323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000"/>
              <a:buFont typeface="Petrona"/>
              <a:buNone/>
            </a:pPr>
            <a:r>
              <a:rPr b="1" i="0" lang="en-US" sz="2100" u="none" cap="none" strike="noStrike">
                <a:solidFill>
                  <a:srgbClr val="272525"/>
                </a:solidFill>
                <a:latin typeface="Petrona"/>
                <a:ea typeface="Petrona"/>
                <a:cs typeface="Petrona"/>
                <a:sym typeface="Petrona"/>
              </a:rPr>
              <a:t>4</a:t>
            </a:r>
            <a:endParaRPr b="0" i="0" sz="2100" u="none" cap="none" strike="noStrike"/>
          </a:p>
        </p:txBody>
      </p:sp>
      <p:sp>
        <p:nvSpPr>
          <p:cNvPr id="263" name="Google Shape;263;p21"/>
          <p:cNvSpPr/>
          <p:nvPr/>
        </p:nvSpPr>
        <p:spPr>
          <a:xfrm>
            <a:off x="11680900" y="4706660"/>
            <a:ext cx="2158500" cy="269700"/>
          </a:xfrm>
          <a:prstGeom prst="rect">
            <a:avLst/>
          </a:prstGeom>
          <a:noFill/>
          <a:ln>
            <a:noFill/>
          </a:ln>
        </p:spPr>
        <p:txBody>
          <a:bodyPr anchorCtr="0" anchor="t" bIns="0" lIns="0" spcFirstLastPara="1" rIns="0" wrap="square" tIns="0">
            <a:noAutofit/>
          </a:bodyPr>
          <a:lstStyle/>
          <a:p>
            <a:pPr indent="0" lvl="0" marL="0" marR="0" rtl="0" algn="l">
              <a:lnSpc>
                <a:spcPct val="127272"/>
              </a:lnSpc>
              <a:spcBef>
                <a:spcPts val="0"/>
              </a:spcBef>
              <a:spcAft>
                <a:spcPts val="0"/>
              </a:spcAft>
              <a:buClr>
                <a:srgbClr val="272525"/>
              </a:buClr>
              <a:buSzPts val="1650"/>
              <a:buFont typeface="Petrona"/>
              <a:buNone/>
            </a:pPr>
            <a:r>
              <a:rPr b="1" i="0" lang="en-US" sz="1750" u="none" cap="none" strike="noStrike">
                <a:solidFill>
                  <a:srgbClr val="272525"/>
                </a:solidFill>
                <a:latin typeface="Petrona"/>
                <a:ea typeface="Petrona"/>
                <a:cs typeface="Petrona"/>
                <a:sym typeface="Petrona"/>
              </a:rPr>
              <a:t>Clinical Trial Design</a:t>
            </a:r>
            <a:endParaRPr b="0" i="0" sz="1750" u="none" cap="none" strike="noStrike"/>
          </a:p>
        </p:txBody>
      </p:sp>
      <p:sp>
        <p:nvSpPr>
          <p:cNvPr id="264" name="Google Shape;264;p21"/>
          <p:cNvSpPr/>
          <p:nvPr/>
        </p:nvSpPr>
        <p:spPr>
          <a:xfrm>
            <a:off x="11680900" y="5140881"/>
            <a:ext cx="2794200" cy="525900"/>
          </a:xfrm>
          <a:prstGeom prst="rect">
            <a:avLst/>
          </a:prstGeom>
          <a:noFill/>
          <a:ln>
            <a:noFill/>
          </a:ln>
        </p:spPr>
        <p:txBody>
          <a:bodyPr anchorCtr="0" anchor="t" bIns="0" lIns="0" spcFirstLastPara="1" rIns="0" wrap="square" tIns="0">
            <a:noAutofit/>
          </a:bodyPr>
          <a:lstStyle/>
          <a:p>
            <a:pPr indent="0" lvl="0" marL="0" marR="0" rtl="0" algn="l">
              <a:lnSpc>
                <a:spcPct val="164000"/>
              </a:lnSpc>
              <a:spcBef>
                <a:spcPts val="0"/>
              </a:spcBef>
              <a:spcAft>
                <a:spcPts val="0"/>
              </a:spcAft>
              <a:buClr>
                <a:srgbClr val="272525"/>
              </a:buClr>
              <a:buSzPts val="1250"/>
              <a:buFont typeface="Inter"/>
              <a:buNone/>
            </a:pPr>
            <a:r>
              <a:rPr b="0" i="0" lang="en-US" sz="1350" u="none" cap="none" strike="noStrike">
                <a:solidFill>
                  <a:srgbClr val="272525"/>
                </a:solidFill>
                <a:latin typeface="Inter"/>
                <a:ea typeface="Inter"/>
                <a:cs typeface="Inter"/>
                <a:sym typeface="Inter"/>
              </a:rPr>
              <a:t>Identifies optimal patients, predicts responses, designs trials.</a:t>
            </a:r>
            <a:endParaRPr b="0" i="0" sz="1350" u="none" cap="none" strike="noStrike"/>
          </a:p>
        </p:txBody>
      </p:sp>
      <p:sp>
        <p:nvSpPr>
          <p:cNvPr id="265" name="Google Shape;265;p21"/>
          <p:cNvSpPr/>
          <p:nvPr/>
        </p:nvSpPr>
        <p:spPr>
          <a:xfrm>
            <a:off x="317400" y="1772175"/>
            <a:ext cx="3282300" cy="3237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2000"/>
              <a:buFont typeface="Petrona"/>
              <a:buNone/>
            </a:pPr>
            <a:r>
              <a:rPr b="1" i="0" lang="en-US" sz="2200" u="none" cap="none" strike="noStrike">
                <a:solidFill>
                  <a:srgbClr val="000000"/>
                </a:solidFill>
                <a:latin typeface="Petrona"/>
                <a:ea typeface="Petrona"/>
                <a:cs typeface="Petrona"/>
                <a:sym typeface="Petrona"/>
              </a:rPr>
              <a:t>Accelerating Discovery</a:t>
            </a:r>
            <a:endParaRPr b="0" i="0" sz="2200" u="none" cap="none" strike="noStrike"/>
          </a:p>
        </p:txBody>
      </p:sp>
      <p:sp>
        <p:nvSpPr>
          <p:cNvPr id="266" name="Google Shape;266;p21"/>
          <p:cNvSpPr/>
          <p:nvPr/>
        </p:nvSpPr>
        <p:spPr>
          <a:xfrm>
            <a:off x="132098" y="2336666"/>
            <a:ext cx="5844900" cy="263100"/>
          </a:xfrm>
          <a:prstGeom prst="rect">
            <a:avLst/>
          </a:prstGeom>
          <a:noFill/>
          <a:ln>
            <a:noFill/>
          </a:ln>
        </p:spPr>
        <p:txBody>
          <a:bodyPr anchorCtr="0" anchor="t" bIns="0" lIns="0" spcFirstLastPara="1" rIns="0" wrap="square" tIns="0">
            <a:noAutofit/>
          </a:bodyPr>
          <a:lstStyle/>
          <a:p>
            <a:pPr indent="-355600" lvl="0" marL="342900" marR="0" rtl="0" algn="l">
              <a:lnSpc>
                <a:spcPct val="164000"/>
              </a:lnSpc>
              <a:spcBef>
                <a:spcPts val="0"/>
              </a:spcBef>
              <a:spcAft>
                <a:spcPts val="0"/>
              </a:spcAft>
              <a:buClr>
                <a:srgbClr val="272525"/>
              </a:buClr>
              <a:buSzPts val="1450"/>
              <a:buFont typeface="Inter"/>
              <a:buChar char="•"/>
            </a:pPr>
            <a:r>
              <a:rPr b="0" i="0" lang="en-US" sz="1450" u="none" cap="none" strike="noStrike">
                <a:solidFill>
                  <a:srgbClr val="272525"/>
                </a:solidFill>
                <a:latin typeface="Inter"/>
                <a:ea typeface="Inter"/>
                <a:cs typeface="Inter"/>
                <a:sym typeface="Inter"/>
              </a:rPr>
              <a:t>AI transforms drug development.</a:t>
            </a:r>
            <a:endParaRPr b="0" i="0" sz="1450" u="none" cap="none" strike="noStrike">
              <a:solidFill>
                <a:srgbClr val="272525"/>
              </a:solidFill>
              <a:latin typeface="Inter"/>
              <a:ea typeface="Inter"/>
              <a:cs typeface="Inter"/>
              <a:sym typeface="Inter"/>
            </a:endParaRPr>
          </a:p>
          <a:p>
            <a:pPr indent="-320675" lvl="0" marL="457200" rtl="0" algn="l">
              <a:lnSpc>
                <a:spcPct val="164000"/>
              </a:lnSpc>
              <a:spcBef>
                <a:spcPts val="0"/>
              </a:spcBef>
              <a:spcAft>
                <a:spcPts val="0"/>
              </a:spcAft>
              <a:buClr>
                <a:srgbClr val="272525"/>
              </a:buClr>
              <a:buSzPts val="1450"/>
              <a:buFont typeface="Inter"/>
              <a:buChar char="•"/>
            </a:pPr>
            <a:r>
              <a:rPr lang="en-US" sz="1450">
                <a:solidFill>
                  <a:srgbClr val="272525"/>
                </a:solidFill>
                <a:latin typeface="Inter"/>
                <a:ea typeface="Inter"/>
                <a:cs typeface="Inter"/>
                <a:sym typeface="Inter"/>
              </a:rPr>
              <a:t>Reduces time &amp; cost.</a:t>
            </a:r>
            <a:endParaRPr sz="1450">
              <a:solidFill>
                <a:srgbClr val="272525"/>
              </a:solidFill>
              <a:latin typeface="Inter"/>
              <a:ea typeface="Inter"/>
              <a:cs typeface="Inter"/>
              <a:sym typeface="Inter"/>
            </a:endParaRPr>
          </a:p>
          <a:p>
            <a:pPr indent="-320675" lvl="0" marL="457200" rtl="0" algn="l">
              <a:lnSpc>
                <a:spcPct val="164000"/>
              </a:lnSpc>
              <a:spcBef>
                <a:spcPts val="0"/>
              </a:spcBef>
              <a:spcAft>
                <a:spcPts val="0"/>
              </a:spcAft>
              <a:buClr>
                <a:srgbClr val="272525"/>
              </a:buClr>
              <a:buSzPts val="1450"/>
              <a:buFont typeface="Inter"/>
              <a:buChar char="•"/>
            </a:pPr>
            <a:r>
              <a:rPr lang="en-US" sz="1450">
                <a:solidFill>
                  <a:srgbClr val="272525"/>
                </a:solidFill>
                <a:latin typeface="Inter"/>
                <a:ea typeface="Inter"/>
                <a:cs typeface="Inter"/>
                <a:sym typeface="Inter"/>
              </a:rPr>
              <a:t>Screens billions of molecules.</a:t>
            </a:r>
            <a:endParaRPr sz="1450">
              <a:solidFill>
                <a:schemeClr val="dk1"/>
              </a:solidFill>
            </a:endParaRPr>
          </a:p>
          <a:p>
            <a:pPr indent="-320675" lvl="0" marL="457200" rtl="0" algn="l">
              <a:lnSpc>
                <a:spcPct val="164000"/>
              </a:lnSpc>
              <a:spcBef>
                <a:spcPts val="0"/>
              </a:spcBef>
              <a:spcAft>
                <a:spcPts val="0"/>
              </a:spcAft>
              <a:buClr>
                <a:srgbClr val="272525"/>
              </a:buClr>
              <a:buSzPts val="1450"/>
              <a:buFont typeface="Inter"/>
              <a:buChar char="•"/>
            </a:pPr>
            <a:r>
              <a:rPr lang="en-US" sz="1450">
                <a:solidFill>
                  <a:srgbClr val="272525"/>
                </a:solidFill>
                <a:latin typeface="Inter"/>
                <a:ea typeface="Inter"/>
                <a:cs typeface="Inter"/>
                <a:sym typeface="Inter"/>
              </a:rPr>
              <a:t>Discovers novel molecules (e.g., tau aggregation targets).</a:t>
            </a:r>
            <a:endParaRPr sz="1450">
              <a:solidFill>
                <a:schemeClr val="dk1"/>
              </a:solidFill>
            </a:endParaRPr>
          </a:p>
          <a:p>
            <a:pPr indent="-320675" lvl="0" marL="457200" rtl="0" algn="l">
              <a:lnSpc>
                <a:spcPct val="164000"/>
              </a:lnSpc>
              <a:spcBef>
                <a:spcPts val="0"/>
              </a:spcBef>
              <a:spcAft>
                <a:spcPts val="0"/>
              </a:spcAft>
              <a:buClr>
                <a:srgbClr val="272525"/>
              </a:buClr>
              <a:buSzPts val="1450"/>
              <a:buFont typeface="Inter"/>
              <a:buChar char="•"/>
            </a:pPr>
            <a:r>
              <a:rPr lang="en-US" sz="1450">
                <a:solidFill>
                  <a:srgbClr val="272525"/>
                </a:solidFill>
                <a:latin typeface="Inter"/>
                <a:ea typeface="Inter"/>
                <a:cs typeface="Inter"/>
                <a:sym typeface="Inter"/>
              </a:rPr>
              <a:t>Repurposes existing drugs.</a:t>
            </a:r>
            <a:endParaRPr sz="1450">
              <a:solidFill>
                <a:schemeClr val="dk1"/>
              </a:solidFill>
            </a:endParaRPr>
          </a:p>
          <a:p>
            <a:pPr indent="-320675" lvl="0" marL="457200" rtl="0" algn="l">
              <a:lnSpc>
                <a:spcPct val="164000"/>
              </a:lnSpc>
              <a:spcBef>
                <a:spcPts val="0"/>
              </a:spcBef>
              <a:spcAft>
                <a:spcPts val="0"/>
              </a:spcAft>
              <a:buClr>
                <a:srgbClr val="272525"/>
              </a:buClr>
              <a:buSzPts val="1450"/>
              <a:buFont typeface="Inter"/>
              <a:buChar char="•"/>
            </a:pPr>
            <a:r>
              <a:rPr lang="en-US" sz="1450">
                <a:solidFill>
                  <a:srgbClr val="272525"/>
                </a:solidFill>
                <a:latin typeface="Inter"/>
                <a:ea typeface="Inter"/>
                <a:cs typeface="Inter"/>
                <a:sym typeface="Inter"/>
              </a:rPr>
              <a:t>AI candidates in clinical trials.</a:t>
            </a:r>
            <a:endParaRPr sz="1450"/>
          </a:p>
          <a:p>
            <a:pPr indent="-320675" lvl="0" marL="457200" rtl="0" algn="l">
              <a:lnSpc>
                <a:spcPct val="164000"/>
              </a:lnSpc>
              <a:spcBef>
                <a:spcPts val="0"/>
              </a:spcBef>
              <a:spcAft>
                <a:spcPts val="0"/>
              </a:spcAft>
              <a:buClr>
                <a:srgbClr val="272525"/>
              </a:buClr>
              <a:buSzPts val="1450"/>
              <a:buFont typeface="Inter"/>
              <a:buChar char="•"/>
            </a:pPr>
            <a:r>
              <a:rPr lang="en-US" sz="1450">
                <a:solidFill>
                  <a:srgbClr val="272525"/>
                </a:solidFill>
                <a:latin typeface="Inter"/>
                <a:ea typeface="Inter"/>
                <a:cs typeface="Inter"/>
                <a:sym typeface="Inter"/>
              </a:rPr>
              <a:t>Accelerates patient access.</a:t>
            </a:r>
            <a:endParaRPr sz="1450">
              <a:solidFill>
                <a:schemeClr val="dk1"/>
              </a:solidFill>
            </a:endParaRPr>
          </a:p>
          <a:p>
            <a:pPr indent="0" lvl="0" marL="457200" rtl="0" algn="l">
              <a:lnSpc>
                <a:spcPct val="164000"/>
              </a:lnSpc>
              <a:spcBef>
                <a:spcPts val="0"/>
              </a:spcBef>
              <a:spcAft>
                <a:spcPts val="0"/>
              </a:spcAft>
              <a:buNone/>
            </a:pPr>
            <a:r>
              <a:t/>
            </a:r>
            <a:endParaRPr sz="1450">
              <a:solidFill>
                <a:srgbClr val="272525"/>
              </a:solidFill>
              <a:latin typeface="Inter"/>
              <a:ea typeface="Inter"/>
              <a:cs typeface="Inter"/>
              <a:sym typeface="Inter"/>
            </a:endParaRPr>
          </a:p>
        </p:txBody>
      </p:sp>
      <p:pic>
        <p:nvPicPr>
          <p:cNvPr id="267" name="Google Shape;267;p21" title="Screenshot 2025-10-25 at 9.04.40 AM.png"/>
          <p:cNvPicPr preferRelativeResize="0"/>
          <p:nvPr/>
        </p:nvPicPr>
        <p:blipFill>
          <a:blip r:embed="rId4">
            <a:alphaModFix/>
          </a:blip>
          <a:stretch>
            <a:fillRect/>
          </a:stretch>
        </p:blipFill>
        <p:spPr>
          <a:xfrm>
            <a:off x="12880025" y="7810575"/>
            <a:ext cx="1629225" cy="304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